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Lst>
  <p:notesMasterIdLst>
    <p:notesMasterId r:id="rId27"/>
  </p:notesMasterIdLst>
  <p:handoutMasterIdLst>
    <p:handoutMasterId r:id="rId28"/>
  </p:handoutMasterIdLst>
  <p:sldIdLst>
    <p:sldId id="256" r:id="rId5"/>
    <p:sldId id="310" r:id="rId6"/>
    <p:sldId id="283" r:id="rId7"/>
    <p:sldId id="262" r:id="rId8"/>
    <p:sldId id="332" r:id="rId9"/>
    <p:sldId id="336" r:id="rId10"/>
    <p:sldId id="272" r:id="rId11"/>
    <p:sldId id="309" r:id="rId12"/>
    <p:sldId id="308" r:id="rId13"/>
    <p:sldId id="303" r:id="rId14"/>
    <p:sldId id="304" r:id="rId15"/>
    <p:sldId id="305" r:id="rId16"/>
    <p:sldId id="307" r:id="rId17"/>
    <p:sldId id="311" r:id="rId18"/>
    <p:sldId id="339" r:id="rId19"/>
    <p:sldId id="259" r:id="rId20"/>
    <p:sldId id="312" r:id="rId21"/>
    <p:sldId id="270" r:id="rId22"/>
    <p:sldId id="318" r:id="rId23"/>
    <p:sldId id="266" r:id="rId24"/>
    <p:sldId id="327" r:id="rId25"/>
    <p:sldId id="324" r:id="rId26"/>
  </p:sldIdLst>
  <p:sldSz cx="9144000" cy="5143500" type="screen16x9"/>
  <p:notesSz cx="7010400" cy="9296400"/>
  <p:embeddedFontLst>
    <p:embeddedFont>
      <p:font typeface="Calibri" panose="020F0502020204030204" pitchFamily="34" charset="0"/>
      <p:regular r:id="rId29"/>
      <p:bold r:id="rId30"/>
      <p:italic r:id="rId31"/>
      <p:boldItalic r:id="rId32"/>
    </p:embeddedFont>
    <p:embeddedFont>
      <p:font typeface="Lato" panose="020F0502020204030203" pitchFamily="34" charset="0"/>
      <p:regular r:id="rId33"/>
      <p:bold r:id="rId34"/>
      <p:italic r:id="rId35"/>
      <p:boldItalic r:id="rId36"/>
    </p:embeddedFont>
    <p:embeddedFont>
      <p:font typeface="Monotype Corsiva" panose="03010101010201010101" pitchFamily="66" charset="0"/>
      <p:italic r:id="rId37"/>
    </p:embeddedFont>
    <p:embeddedFont>
      <p:font typeface="Nirmala UI" panose="020B0502040204020203" pitchFamily="34" charset="0"/>
      <p:regular r:id="rId38"/>
      <p:bold r:id="rId39"/>
    </p:embeddedFont>
    <p:embeddedFont>
      <p:font typeface="Nirmala UI Semilight" panose="020B0402040204020203" pitchFamily="34" charset="0"/>
      <p:regular r:id="rId40"/>
    </p:embeddedFont>
    <p:embeddedFont>
      <p:font typeface="Open Sans" pitchFamily="2" charset="0"/>
      <p:regular r:id="rId41"/>
      <p:bold r:id="rId42"/>
      <p:italic r:id="rId43"/>
      <p:boldItalic r:id="rId44"/>
    </p:embeddedFont>
    <p:embeddedFont>
      <p:font typeface="Raleway" pitchFamily="2" charset="0"/>
      <p:regular r:id="rId45"/>
      <p:bold r:id="rId46"/>
      <p:italic r:id="rId47"/>
      <p:boldItalic r:id="rId48"/>
    </p:embeddedFont>
    <p:embeddedFont>
      <p:font typeface="Wingdings 2" panose="05020102010507070707" pitchFamily="18" charset="2"/>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A5CDF0-9FED-2EED-00B7-55C6BC7F0F83}" name="Boyd Moses Crystal" initials="BC" userId="S::boydmosesc@pcsb.org::e113ddec-ad30-4df6-8df5-3356f5b2b2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Brown" initials="AB" lastIdx="0" clrIdx="0">
    <p:extLst>
      <p:ext uri="{19B8F6BF-5375-455C-9EA6-DF929625EA0E}">
        <p15:presenceInfo xmlns:p15="http://schemas.microsoft.com/office/powerpoint/2012/main" userId="Amy Brow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780E93-6B22-4E80-BBBC-3D327E0ADE8E}" v="72" dt="2022-09-02T19:15:27.550"/>
  </p1510:revLst>
</p1510:revInfo>
</file>

<file path=ppt/tableStyles.xml><?xml version="1.0" encoding="utf-8"?>
<a:tblStyleLst xmlns:a="http://schemas.openxmlformats.org/drawingml/2006/main" def="{C98665B7-6574-423E-A4B5-A6C020D860FF}">
  <a:tblStyle styleId="{C98665B7-6574-423E-A4B5-A6C020D860F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A8698C-63BC-4B6A-AE92-7E62379B44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70823" autoAdjust="0"/>
  </p:normalViewPr>
  <p:slideViewPr>
    <p:cSldViewPr snapToGrid="0">
      <p:cViewPr>
        <p:scale>
          <a:sx n="50" d="100"/>
          <a:sy n="50" d="100"/>
        </p:scale>
        <p:origin x="1556"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font" Target="fonts/font13.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1D69F-26AA-40E2-BAA4-A4C236902175}"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EB9068DB-B619-46E9-8A9F-C5B5254D6185}">
      <dgm:prSet/>
      <dgm:spPr/>
      <dgm:t>
        <a:bodyPr/>
        <a:lstStyle/>
        <a:p>
          <a:r>
            <a:rPr lang="en-US"/>
            <a:t>Be</a:t>
          </a:r>
        </a:p>
      </dgm:t>
    </dgm:pt>
    <dgm:pt modelId="{6BE8667F-C812-4DD8-8A2D-A6EB240ED42B}" type="parTrans" cxnId="{EB427C13-F6E5-4EFD-8195-2718FA4D80DA}">
      <dgm:prSet/>
      <dgm:spPr/>
      <dgm:t>
        <a:bodyPr/>
        <a:lstStyle/>
        <a:p>
          <a:endParaRPr lang="en-US"/>
        </a:p>
      </dgm:t>
    </dgm:pt>
    <dgm:pt modelId="{96ABE640-CADC-47CD-9531-362225A15F03}" type="sibTrans" cxnId="{EB427C13-F6E5-4EFD-8195-2718FA4D80DA}">
      <dgm:prSet/>
      <dgm:spPr/>
      <dgm:t>
        <a:bodyPr/>
        <a:lstStyle/>
        <a:p>
          <a:endParaRPr lang="en-US"/>
        </a:p>
      </dgm:t>
    </dgm:pt>
    <dgm:pt modelId="{602B8A97-C866-4A71-A96E-7BA353D4B1A2}">
      <dgm:prSet/>
      <dgm:spPr/>
      <dgm:t>
        <a:bodyPr/>
        <a:lstStyle/>
        <a:p>
          <a:r>
            <a:rPr lang="en-US"/>
            <a:t>Be provided information on your child’s level of achievement on assessments in Reading/Language Arts, Writing, Mathematics, and Science. </a:t>
          </a:r>
        </a:p>
      </dgm:t>
    </dgm:pt>
    <dgm:pt modelId="{6033A48A-2C3D-42F9-B754-0DB6628D5E74}" type="parTrans" cxnId="{7B286EEA-10E7-47C7-84A1-AEEA00C72F8C}">
      <dgm:prSet/>
      <dgm:spPr/>
      <dgm:t>
        <a:bodyPr/>
        <a:lstStyle/>
        <a:p>
          <a:endParaRPr lang="en-US"/>
        </a:p>
      </dgm:t>
    </dgm:pt>
    <dgm:pt modelId="{AF0B0D1E-D80D-44A2-BDD5-60B06A2D3F28}" type="sibTrans" cxnId="{7B286EEA-10E7-47C7-84A1-AEEA00C72F8C}">
      <dgm:prSet/>
      <dgm:spPr/>
      <dgm:t>
        <a:bodyPr/>
        <a:lstStyle/>
        <a:p>
          <a:endParaRPr lang="en-US"/>
        </a:p>
      </dgm:t>
    </dgm:pt>
    <dgm:pt modelId="{B7FB80CA-207E-4DBD-AE42-6F17E39B2BD5}">
      <dgm:prSet/>
      <dgm:spPr/>
      <dgm:t>
        <a:bodyPr/>
        <a:lstStyle/>
        <a:p>
          <a:r>
            <a:rPr lang="en-US" dirty="0"/>
            <a:t>Request and Receive</a:t>
          </a:r>
        </a:p>
      </dgm:t>
    </dgm:pt>
    <dgm:pt modelId="{E6D3E141-6613-4572-AF12-7DC809006421}" type="parTrans" cxnId="{6E9E783F-5287-4D7C-9B73-F350FA8D1F40}">
      <dgm:prSet/>
      <dgm:spPr/>
      <dgm:t>
        <a:bodyPr/>
        <a:lstStyle/>
        <a:p>
          <a:endParaRPr lang="en-US"/>
        </a:p>
      </dgm:t>
    </dgm:pt>
    <dgm:pt modelId="{EDED52FE-01F5-417F-86DB-5534844CF01B}" type="sibTrans" cxnId="{6E9E783F-5287-4D7C-9B73-F350FA8D1F40}">
      <dgm:prSet/>
      <dgm:spPr/>
      <dgm:t>
        <a:bodyPr/>
        <a:lstStyle/>
        <a:p>
          <a:endParaRPr lang="en-US"/>
        </a:p>
      </dgm:t>
    </dgm:pt>
    <dgm:pt modelId="{8628DE50-7A2E-4F41-937D-D956C7E5E815}">
      <dgm:prSet/>
      <dgm:spPr/>
      <dgm:t>
        <a:bodyPr/>
        <a:lstStyle/>
        <a:p>
          <a:r>
            <a:rPr lang="en-US"/>
            <a:t>Request and receive information on the qualifications of your child’s teacher and supplemental personnel working with your child.</a:t>
          </a:r>
        </a:p>
      </dgm:t>
    </dgm:pt>
    <dgm:pt modelId="{55B3690F-8045-4CBD-B704-D8EB33FA581F}" type="parTrans" cxnId="{1B84777C-06D8-4762-BD6E-9B81F85CAA83}">
      <dgm:prSet/>
      <dgm:spPr/>
      <dgm:t>
        <a:bodyPr/>
        <a:lstStyle/>
        <a:p>
          <a:endParaRPr lang="en-US"/>
        </a:p>
      </dgm:t>
    </dgm:pt>
    <dgm:pt modelId="{609FDDE1-842B-4C0C-AE10-8C77AA45AC5A}" type="sibTrans" cxnId="{1B84777C-06D8-4762-BD6E-9B81F85CAA83}">
      <dgm:prSet/>
      <dgm:spPr/>
      <dgm:t>
        <a:bodyPr/>
        <a:lstStyle/>
        <a:p>
          <a:endParaRPr lang="en-US"/>
        </a:p>
      </dgm:t>
    </dgm:pt>
    <dgm:pt modelId="{CC35B4F0-DAC8-4E7D-9D8F-7B0DA389B262}">
      <dgm:prSet/>
      <dgm:spPr/>
      <dgm:t>
        <a:bodyPr/>
        <a:lstStyle/>
        <a:p>
          <a:r>
            <a:rPr lang="en-US"/>
            <a:t>Be</a:t>
          </a:r>
        </a:p>
      </dgm:t>
    </dgm:pt>
    <dgm:pt modelId="{ADE9DBE1-BF27-4C23-B2E8-1A8C1FF21832}" type="parTrans" cxnId="{AA727A01-6F48-41AB-AE9D-A5BEA04A03DE}">
      <dgm:prSet/>
      <dgm:spPr/>
      <dgm:t>
        <a:bodyPr/>
        <a:lstStyle/>
        <a:p>
          <a:endParaRPr lang="en-US"/>
        </a:p>
      </dgm:t>
    </dgm:pt>
    <dgm:pt modelId="{12DE42F1-A1D5-4F5F-B43E-F28C49FABA16}" type="sibTrans" cxnId="{AA727A01-6F48-41AB-AE9D-A5BEA04A03DE}">
      <dgm:prSet/>
      <dgm:spPr/>
      <dgm:t>
        <a:bodyPr/>
        <a:lstStyle/>
        <a:p>
          <a:endParaRPr lang="en-US"/>
        </a:p>
      </dgm:t>
    </dgm:pt>
    <dgm:pt modelId="{C33317C1-821B-4AE2-814D-306AC48CB2B3}">
      <dgm:prSet/>
      <dgm:spPr/>
      <dgm:t>
        <a:bodyPr/>
        <a:lstStyle/>
        <a:p>
          <a:r>
            <a:rPr lang="en-US"/>
            <a:t>Be notified of non-highly qualified or out-of-field teachers at the school. </a:t>
          </a:r>
        </a:p>
      </dgm:t>
    </dgm:pt>
    <dgm:pt modelId="{544CC9BD-FAB7-4034-9E6E-EECD36731CD6}" type="parTrans" cxnId="{1867F48F-B0EE-4BCF-AA93-09328A8C513F}">
      <dgm:prSet/>
      <dgm:spPr/>
      <dgm:t>
        <a:bodyPr/>
        <a:lstStyle/>
        <a:p>
          <a:endParaRPr lang="en-US"/>
        </a:p>
      </dgm:t>
    </dgm:pt>
    <dgm:pt modelId="{9A31F976-0505-4A16-B1D5-4472587A0ADF}" type="sibTrans" cxnId="{1867F48F-B0EE-4BCF-AA93-09328A8C513F}">
      <dgm:prSet/>
      <dgm:spPr/>
      <dgm:t>
        <a:bodyPr/>
        <a:lstStyle/>
        <a:p>
          <a:endParaRPr lang="en-US"/>
        </a:p>
      </dgm:t>
    </dgm:pt>
    <dgm:pt modelId="{D5547973-4AC7-4503-B1CD-3EB6A74061E2}">
      <dgm:prSet/>
      <dgm:spPr/>
      <dgm:t>
        <a:bodyPr/>
        <a:lstStyle/>
        <a:p>
          <a:r>
            <a:rPr lang="en-US"/>
            <a:t>Be</a:t>
          </a:r>
        </a:p>
      </dgm:t>
    </dgm:pt>
    <dgm:pt modelId="{E6744DD8-D6F0-4B90-ABDB-3343D0469B80}" type="parTrans" cxnId="{7E26D529-DA12-4A46-9FD4-FC182514FD92}">
      <dgm:prSet/>
      <dgm:spPr/>
      <dgm:t>
        <a:bodyPr/>
        <a:lstStyle/>
        <a:p>
          <a:endParaRPr lang="en-US"/>
        </a:p>
      </dgm:t>
    </dgm:pt>
    <dgm:pt modelId="{DE000BD1-1B9A-4E02-8181-092AC3F04437}" type="sibTrans" cxnId="{7E26D529-DA12-4A46-9FD4-FC182514FD92}">
      <dgm:prSet/>
      <dgm:spPr/>
      <dgm:t>
        <a:bodyPr/>
        <a:lstStyle/>
        <a:p>
          <a:endParaRPr lang="en-US"/>
        </a:p>
      </dgm:t>
    </dgm:pt>
    <dgm:pt modelId="{46D627AF-1BD2-4786-AF31-BA9F851D02A0}">
      <dgm:prSet/>
      <dgm:spPr/>
      <dgm:t>
        <a:bodyPr/>
        <a:lstStyle/>
        <a:p>
          <a:r>
            <a:rPr lang="en-US"/>
            <a:t>Be informed if your child is taught by a non-highly qualified teacher for four or more consecutive weeks.</a:t>
          </a:r>
        </a:p>
      </dgm:t>
    </dgm:pt>
    <dgm:pt modelId="{F33019CE-2CEF-4293-904E-ED8739862F47}" type="parTrans" cxnId="{AAE3A63E-4EAA-4274-9FBE-6F03E8CA2DCB}">
      <dgm:prSet/>
      <dgm:spPr/>
      <dgm:t>
        <a:bodyPr/>
        <a:lstStyle/>
        <a:p>
          <a:endParaRPr lang="en-US"/>
        </a:p>
      </dgm:t>
    </dgm:pt>
    <dgm:pt modelId="{C486B893-FAC3-4641-BC67-780419439DBA}" type="sibTrans" cxnId="{AAE3A63E-4EAA-4274-9FBE-6F03E8CA2DCB}">
      <dgm:prSet/>
      <dgm:spPr/>
      <dgm:t>
        <a:bodyPr/>
        <a:lstStyle/>
        <a:p>
          <a:endParaRPr lang="en-US"/>
        </a:p>
      </dgm:t>
    </dgm:pt>
    <dgm:pt modelId="{C70EEDD3-997F-40F8-A3C4-0A420ECDB8D4}" type="pres">
      <dgm:prSet presAssocID="{F991D69F-26AA-40E2-BAA4-A4C236902175}" presName="Name0" presStyleCnt="0">
        <dgm:presLayoutVars>
          <dgm:dir/>
          <dgm:animLvl val="lvl"/>
          <dgm:resizeHandles val="exact"/>
        </dgm:presLayoutVars>
      </dgm:prSet>
      <dgm:spPr/>
    </dgm:pt>
    <dgm:pt modelId="{A69A78BB-89B0-4446-A13D-D858DEAEDA43}" type="pres">
      <dgm:prSet presAssocID="{EB9068DB-B619-46E9-8A9F-C5B5254D6185}" presName="linNode" presStyleCnt="0"/>
      <dgm:spPr/>
    </dgm:pt>
    <dgm:pt modelId="{0D6CA68F-E5ED-454D-B1FE-5DF71F8AC0B3}" type="pres">
      <dgm:prSet presAssocID="{EB9068DB-B619-46E9-8A9F-C5B5254D6185}" presName="parentText" presStyleLbl="solidFgAcc1" presStyleIdx="0" presStyleCnt="4">
        <dgm:presLayoutVars>
          <dgm:chMax val="1"/>
          <dgm:bulletEnabled/>
        </dgm:presLayoutVars>
      </dgm:prSet>
      <dgm:spPr/>
    </dgm:pt>
    <dgm:pt modelId="{495D83E3-DED0-4A09-B1A5-7DF0289802D2}" type="pres">
      <dgm:prSet presAssocID="{EB9068DB-B619-46E9-8A9F-C5B5254D6185}" presName="descendantText" presStyleLbl="alignNode1" presStyleIdx="0" presStyleCnt="4">
        <dgm:presLayoutVars>
          <dgm:bulletEnabled/>
        </dgm:presLayoutVars>
      </dgm:prSet>
      <dgm:spPr/>
    </dgm:pt>
    <dgm:pt modelId="{AAC02A95-D2CF-45E6-856F-C7C251476081}" type="pres">
      <dgm:prSet presAssocID="{96ABE640-CADC-47CD-9531-362225A15F03}" presName="sp" presStyleCnt="0"/>
      <dgm:spPr/>
    </dgm:pt>
    <dgm:pt modelId="{0CD99A73-9B41-4B56-977A-A6C4CD382237}" type="pres">
      <dgm:prSet presAssocID="{B7FB80CA-207E-4DBD-AE42-6F17E39B2BD5}" presName="linNode" presStyleCnt="0"/>
      <dgm:spPr/>
    </dgm:pt>
    <dgm:pt modelId="{418EEE20-A6D0-4CA4-A333-3B9C7168175F}" type="pres">
      <dgm:prSet presAssocID="{B7FB80CA-207E-4DBD-AE42-6F17E39B2BD5}" presName="parentText" presStyleLbl="solidFgAcc1" presStyleIdx="1" presStyleCnt="4">
        <dgm:presLayoutVars>
          <dgm:chMax val="1"/>
          <dgm:bulletEnabled/>
        </dgm:presLayoutVars>
      </dgm:prSet>
      <dgm:spPr/>
    </dgm:pt>
    <dgm:pt modelId="{8DDCC77A-DAE7-4E12-8E4E-66D8D2811F46}" type="pres">
      <dgm:prSet presAssocID="{B7FB80CA-207E-4DBD-AE42-6F17E39B2BD5}" presName="descendantText" presStyleLbl="alignNode1" presStyleIdx="1" presStyleCnt="4">
        <dgm:presLayoutVars>
          <dgm:bulletEnabled/>
        </dgm:presLayoutVars>
      </dgm:prSet>
      <dgm:spPr/>
    </dgm:pt>
    <dgm:pt modelId="{92E48405-BF4C-40B8-A21B-BFEA69758B11}" type="pres">
      <dgm:prSet presAssocID="{EDED52FE-01F5-417F-86DB-5534844CF01B}" presName="sp" presStyleCnt="0"/>
      <dgm:spPr/>
    </dgm:pt>
    <dgm:pt modelId="{6BC4B9B7-0B98-430B-89EC-353435B80FC5}" type="pres">
      <dgm:prSet presAssocID="{CC35B4F0-DAC8-4E7D-9D8F-7B0DA389B262}" presName="linNode" presStyleCnt="0"/>
      <dgm:spPr/>
    </dgm:pt>
    <dgm:pt modelId="{2976F985-A2C3-4C59-B8B1-C49C001F0CE6}" type="pres">
      <dgm:prSet presAssocID="{CC35B4F0-DAC8-4E7D-9D8F-7B0DA389B262}" presName="parentText" presStyleLbl="solidFgAcc1" presStyleIdx="2" presStyleCnt="4">
        <dgm:presLayoutVars>
          <dgm:chMax val="1"/>
          <dgm:bulletEnabled/>
        </dgm:presLayoutVars>
      </dgm:prSet>
      <dgm:spPr/>
    </dgm:pt>
    <dgm:pt modelId="{C6B89B84-C18F-47A6-A131-B47C2BF3021C}" type="pres">
      <dgm:prSet presAssocID="{CC35B4F0-DAC8-4E7D-9D8F-7B0DA389B262}" presName="descendantText" presStyleLbl="alignNode1" presStyleIdx="2" presStyleCnt="4">
        <dgm:presLayoutVars>
          <dgm:bulletEnabled/>
        </dgm:presLayoutVars>
      </dgm:prSet>
      <dgm:spPr/>
    </dgm:pt>
    <dgm:pt modelId="{C57FF7B9-8699-4E73-9E19-F91932A7F653}" type="pres">
      <dgm:prSet presAssocID="{12DE42F1-A1D5-4F5F-B43E-F28C49FABA16}" presName="sp" presStyleCnt="0"/>
      <dgm:spPr/>
    </dgm:pt>
    <dgm:pt modelId="{F3934318-E3BF-4AA9-9516-FE7B443555B9}" type="pres">
      <dgm:prSet presAssocID="{D5547973-4AC7-4503-B1CD-3EB6A74061E2}" presName="linNode" presStyleCnt="0"/>
      <dgm:spPr/>
    </dgm:pt>
    <dgm:pt modelId="{9653E162-1CC2-459B-BC79-3404DE926644}" type="pres">
      <dgm:prSet presAssocID="{D5547973-4AC7-4503-B1CD-3EB6A74061E2}" presName="parentText" presStyleLbl="solidFgAcc1" presStyleIdx="3" presStyleCnt="4">
        <dgm:presLayoutVars>
          <dgm:chMax val="1"/>
          <dgm:bulletEnabled/>
        </dgm:presLayoutVars>
      </dgm:prSet>
      <dgm:spPr/>
    </dgm:pt>
    <dgm:pt modelId="{43479D59-0A6C-4FC2-972B-04822DD5D18A}" type="pres">
      <dgm:prSet presAssocID="{D5547973-4AC7-4503-B1CD-3EB6A74061E2}" presName="descendantText" presStyleLbl="alignNode1" presStyleIdx="3" presStyleCnt="4">
        <dgm:presLayoutVars>
          <dgm:bulletEnabled/>
        </dgm:presLayoutVars>
      </dgm:prSet>
      <dgm:spPr/>
    </dgm:pt>
  </dgm:ptLst>
  <dgm:cxnLst>
    <dgm:cxn modelId="{AA727A01-6F48-41AB-AE9D-A5BEA04A03DE}" srcId="{F991D69F-26AA-40E2-BAA4-A4C236902175}" destId="{CC35B4F0-DAC8-4E7D-9D8F-7B0DA389B262}" srcOrd="2" destOrd="0" parTransId="{ADE9DBE1-BF27-4C23-B2E8-1A8C1FF21832}" sibTransId="{12DE42F1-A1D5-4F5F-B43E-F28C49FABA16}"/>
    <dgm:cxn modelId="{E635E411-9ACA-4490-A217-DB70B05A2F45}" type="presOf" srcId="{CC35B4F0-DAC8-4E7D-9D8F-7B0DA389B262}" destId="{2976F985-A2C3-4C59-B8B1-C49C001F0CE6}" srcOrd="0" destOrd="0" presId="urn:microsoft.com/office/officeart/2016/7/layout/VerticalHollowActionList"/>
    <dgm:cxn modelId="{EB427C13-F6E5-4EFD-8195-2718FA4D80DA}" srcId="{F991D69F-26AA-40E2-BAA4-A4C236902175}" destId="{EB9068DB-B619-46E9-8A9F-C5B5254D6185}" srcOrd="0" destOrd="0" parTransId="{6BE8667F-C812-4DD8-8A2D-A6EB240ED42B}" sibTransId="{96ABE640-CADC-47CD-9531-362225A15F03}"/>
    <dgm:cxn modelId="{C3B7531D-70BE-413B-9E1D-65D8DC5C6C27}" type="presOf" srcId="{EB9068DB-B619-46E9-8A9F-C5B5254D6185}" destId="{0D6CA68F-E5ED-454D-B1FE-5DF71F8AC0B3}" srcOrd="0" destOrd="0" presId="urn:microsoft.com/office/officeart/2016/7/layout/VerticalHollowActionList"/>
    <dgm:cxn modelId="{7E26D529-DA12-4A46-9FD4-FC182514FD92}" srcId="{F991D69F-26AA-40E2-BAA4-A4C236902175}" destId="{D5547973-4AC7-4503-B1CD-3EB6A74061E2}" srcOrd="3" destOrd="0" parTransId="{E6744DD8-D6F0-4B90-ABDB-3343D0469B80}" sibTransId="{DE000BD1-1B9A-4E02-8181-092AC3F04437}"/>
    <dgm:cxn modelId="{148D4D30-48D2-4BF8-86CF-CD3B07D73028}" type="presOf" srcId="{D5547973-4AC7-4503-B1CD-3EB6A74061E2}" destId="{9653E162-1CC2-459B-BC79-3404DE926644}" srcOrd="0" destOrd="0" presId="urn:microsoft.com/office/officeart/2016/7/layout/VerticalHollowActionList"/>
    <dgm:cxn modelId="{AAE3A63E-4EAA-4274-9FBE-6F03E8CA2DCB}" srcId="{D5547973-4AC7-4503-B1CD-3EB6A74061E2}" destId="{46D627AF-1BD2-4786-AF31-BA9F851D02A0}" srcOrd="0" destOrd="0" parTransId="{F33019CE-2CEF-4293-904E-ED8739862F47}" sibTransId="{C486B893-FAC3-4641-BC67-780419439DBA}"/>
    <dgm:cxn modelId="{6E9E783F-5287-4D7C-9B73-F350FA8D1F40}" srcId="{F991D69F-26AA-40E2-BAA4-A4C236902175}" destId="{B7FB80CA-207E-4DBD-AE42-6F17E39B2BD5}" srcOrd="1" destOrd="0" parTransId="{E6D3E141-6613-4572-AF12-7DC809006421}" sibTransId="{EDED52FE-01F5-417F-86DB-5534844CF01B}"/>
    <dgm:cxn modelId="{4462177C-91EE-4577-AAFB-BA6B09CA72ED}" type="presOf" srcId="{602B8A97-C866-4A71-A96E-7BA353D4B1A2}" destId="{495D83E3-DED0-4A09-B1A5-7DF0289802D2}" srcOrd="0" destOrd="0" presId="urn:microsoft.com/office/officeart/2016/7/layout/VerticalHollowActionList"/>
    <dgm:cxn modelId="{1B84777C-06D8-4762-BD6E-9B81F85CAA83}" srcId="{B7FB80CA-207E-4DBD-AE42-6F17E39B2BD5}" destId="{8628DE50-7A2E-4F41-937D-D956C7E5E815}" srcOrd="0" destOrd="0" parTransId="{55B3690F-8045-4CBD-B704-D8EB33FA581F}" sibTransId="{609FDDE1-842B-4C0C-AE10-8C77AA45AC5A}"/>
    <dgm:cxn modelId="{18B5EE89-9A0F-4C12-903B-C5203269D01E}" type="presOf" srcId="{46D627AF-1BD2-4786-AF31-BA9F851D02A0}" destId="{43479D59-0A6C-4FC2-972B-04822DD5D18A}" srcOrd="0" destOrd="0" presId="urn:microsoft.com/office/officeart/2016/7/layout/VerticalHollowActionList"/>
    <dgm:cxn modelId="{1867F48F-B0EE-4BCF-AA93-09328A8C513F}" srcId="{CC35B4F0-DAC8-4E7D-9D8F-7B0DA389B262}" destId="{C33317C1-821B-4AE2-814D-306AC48CB2B3}" srcOrd="0" destOrd="0" parTransId="{544CC9BD-FAB7-4034-9E6E-EECD36731CD6}" sibTransId="{9A31F976-0505-4A16-B1D5-4472587A0ADF}"/>
    <dgm:cxn modelId="{138D25AD-34AC-4272-B729-9FE1DA8F3CED}" type="presOf" srcId="{C33317C1-821B-4AE2-814D-306AC48CB2B3}" destId="{C6B89B84-C18F-47A6-A131-B47C2BF3021C}" srcOrd="0" destOrd="0" presId="urn:microsoft.com/office/officeart/2016/7/layout/VerticalHollowActionList"/>
    <dgm:cxn modelId="{AC12E2AF-0928-4029-B9DA-A1500C230A8B}" type="presOf" srcId="{8628DE50-7A2E-4F41-937D-D956C7E5E815}" destId="{8DDCC77A-DAE7-4E12-8E4E-66D8D2811F46}" srcOrd="0" destOrd="0" presId="urn:microsoft.com/office/officeart/2016/7/layout/VerticalHollowActionList"/>
    <dgm:cxn modelId="{461803CD-092D-4C14-9A96-3818878EA60C}" type="presOf" srcId="{B7FB80CA-207E-4DBD-AE42-6F17E39B2BD5}" destId="{418EEE20-A6D0-4CA4-A333-3B9C7168175F}" srcOrd="0" destOrd="0" presId="urn:microsoft.com/office/officeart/2016/7/layout/VerticalHollowActionList"/>
    <dgm:cxn modelId="{7B286EEA-10E7-47C7-84A1-AEEA00C72F8C}" srcId="{EB9068DB-B619-46E9-8A9F-C5B5254D6185}" destId="{602B8A97-C866-4A71-A96E-7BA353D4B1A2}" srcOrd="0" destOrd="0" parTransId="{6033A48A-2C3D-42F9-B754-0DB6628D5E74}" sibTransId="{AF0B0D1E-D80D-44A2-BDD5-60B06A2D3F28}"/>
    <dgm:cxn modelId="{A6D707F6-2729-4A57-A0B4-58D73C4B5B62}" type="presOf" srcId="{F991D69F-26AA-40E2-BAA4-A4C236902175}" destId="{C70EEDD3-997F-40F8-A3C4-0A420ECDB8D4}" srcOrd="0" destOrd="0" presId="urn:microsoft.com/office/officeart/2016/7/layout/VerticalHollowActionList"/>
    <dgm:cxn modelId="{6D3BAF1F-8681-4E0E-8A92-DE3CF60BBAE2}" type="presParOf" srcId="{C70EEDD3-997F-40F8-A3C4-0A420ECDB8D4}" destId="{A69A78BB-89B0-4446-A13D-D858DEAEDA43}" srcOrd="0" destOrd="0" presId="urn:microsoft.com/office/officeart/2016/7/layout/VerticalHollowActionList"/>
    <dgm:cxn modelId="{2B7B1FE6-FE6D-4532-85CB-24684697145F}" type="presParOf" srcId="{A69A78BB-89B0-4446-A13D-D858DEAEDA43}" destId="{0D6CA68F-E5ED-454D-B1FE-5DF71F8AC0B3}" srcOrd="0" destOrd="0" presId="urn:microsoft.com/office/officeart/2016/7/layout/VerticalHollowActionList"/>
    <dgm:cxn modelId="{5B450C72-EB9A-425E-B17A-E339252FD79C}" type="presParOf" srcId="{A69A78BB-89B0-4446-A13D-D858DEAEDA43}" destId="{495D83E3-DED0-4A09-B1A5-7DF0289802D2}" srcOrd="1" destOrd="0" presId="urn:microsoft.com/office/officeart/2016/7/layout/VerticalHollowActionList"/>
    <dgm:cxn modelId="{454DCF5D-EC41-4DDE-983C-2B51E0F982F5}" type="presParOf" srcId="{C70EEDD3-997F-40F8-A3C4-0A420ECDB8D4}" destId="{AAC02A95-D2CF-45E6-856F-C7C251476081}" srcOrd="1" destOrd="0" presId="urn:microsoft.com/office/officeart/2016/7/layout/VerticalHollowActionList"/>
    <dgm:cxn modelId="{743E0BB7-5E56-4915-B325-BCAC5E4E46D7}" type="presParOf" srcId="{C70EEDD3-997F-40F8-A3C4-0A420ECDB8D4}" destId="{0CD99A73-9B41-4B56-977A-A6C4CD382237}" srcOrd="2" destOrd="0" presId="urn:microsoft.com/office/officeart/2016/7/layout/VerticalHollowActionList"/>
    <dgm:cxn modelId="{B129C749-46C4-4092-BD4E-B6BB0E5707D1}" type="presParOf" srcId="{0CD99A73-9B41-4B56-977A-A6C4CD382237}" destId="{418EEE20-A6D0-4CA4-A333-3B9C7168175F}" srcOrd="0" destOrd="0" presId="urn:microsoft.com/office/officeart/2016/7/layout/VerticalHollowActionList"/>
    <dgm:cxn modelId="{FA670663-DEAC-4948-956A-462FB0BE1499}" type="presParOf" srcId="{0CD99A73-9B41-4B56-977A-A6C4CD382237}" destId="{8DDCC77A-DAE7-4E12-8E4E-66D8D2811F46}" srcOrd="1" destOrd="0" presId="urn:microsoft.com/office/officeart/2016/7/layout/VerticalHollowActionList"/>
    <dgm:cxn modelId="{584A21A6-CE72-45AF-9DB2-0F8E9E008C6D}" type="presParOf" srcId="{C70EEDD3-997F-40F8-A3C4-0A420ECDB8D4}" destId="{92E48405-BF4C-40B8-A21B-BFEA69758B11}" srcOrd="3" destOrd="0" presId="urn:microsoft.com/office/officeart/2016/7/layout/VerticalHollowActionList"/>
    <dgm:cxn modelId="{C2B3D694-6BC2-40AF-AAE3-308182F1A731}" type="presParOf" srcId="{C70EEDD3-997F-40F8-A3C4-0A420ECDB8D4}" destId="{6BC4B9B7-0B98-430B-89EC-353435B80FC5}" srcOrd="4" destOrd="0" presId="urn:microsoft.com/office/officeart/2016/7/layout/VerticalHollowActionList"/>
    <dgm:cxn modelId="{63429526-3FAA-4969-B417-238335E57C30}" type="presParOf" srcId="{6BC4B9B7-0B98-430B-89EC-353435B80FC5}" destId="{2976F985-A2C3-4C59-B8B1-C49C001F0CE6}" srcOrd="0" destOrd="0" presId="urn:microsoft.com/office/officeart/2016/7/layout/VerticalHollowActionList"/>
    <dgm:cxn modelId="{11B7CFDB-D5EF-4A3B-8975-157A3C0C6095}" type="presParOf" srcId="{6BC4B9B7-0B98-430B-89EC-353435B80FC5}" destId="{C6B89B84-C18F-47A6-A131-B47C2BF3021C}" srcOrd="1" destOrd="0" presId="urn:microsoft.com/office/officeart/2016/7/layout/VerticalHollowActionList"/>
    <dgm:cxn modelId="{ECB1EB71-4C66-42FF-A4EE-EDD7ACF254D1}" type="presParOf" srcId="{C70EEDD3-997F-40F8-A3C4-0A420ECDB8D4}" destId="{C57FF7B9-8699-4E73-9E19-F91932A7F653}" srcOrd="5" destOrd="0" presId="urn:microsoft.com/office/officeart/2016/7/layout/VerticalHollowActionList"/>
    <dgm:cxn modelId="{6B1D5165-8F9F-4FF6-865E-11F1D980B4CD}" type="presParOf" srcId="{C70EEDD3-997F-40F8-A3C4-0A420ECDB8D4}" destId="{F3934318-E3BF-4AA9-9516-FE7B443555B9}" srcOrd="6" destOrd="0" presId="urn:microsoft.com/office/officeart/2016/7/layout/VerticalHollowActionList"/>
    <dgm:cxn modelId="{B43E5C0A-354E-445D-B4E7-FF33AF92BFE9}" type="presParOf" srcId="{F3934318-E3BF-4AA9-9516-FE7B443555B9}" destId="{9653E162-1CC2-459B-BC79-3404DE926644}" srcOrd="0" destOrd="0" presId="urn:microsoft.com/office/officeart/2016/7/layout/VerticalHollowActionList"/>
    <dgm:cxn modelId="{8927F731-C12F-4B0E-BC6E-06E9A16B40F0}" type="presParOf" srcId="{F3934318-E3BF-4AA9-9516-FE7B443555B9}" destId="{43479D59-0A6C-4FC2-972B-04822DD5D18A}"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D83E3-DED0-4A09-B1A5-7DF0289802D2}">
      <dsp:nvSpPr>
        <dsp:cNvPr id="0" name=""/>
        <dsp:cNvSpPr/>
      </dsp:nvSpPr>
      <dsp:spPr>
        <a:xfrm>
          <a:off x="745374" y="1443"/>
          <a:ext cx="2981498" cy="747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849" tIns="189968" rIns="57849" bIns="189968" numCol="1" spcCol="1270" anchor="ctr" anchorCtr="0">
          <a:noAutofit/>
        </a:bodyPr>
        <a:lstStyle/>
        <a:p>
          <a:pPr marL="0" lvl="0" indent="0" algn="l" defTabSz="488950">
            <a:lnSpc>
              <a:spcPct val="90000"/>
            </a:lnSpc>
            <a:spcBef>
              <a:spcPct val="0"/>
            </a:spcBef>
            <a:spcAft>
              <a:spcPct val="35000"/>
            </a:spcAft>
            <a:buNone/>
          </a:pPr>
          <a:r>
            <a:rPr lang="en-US" sz="1100" kern="1200"/>
            <a:t>Be provided information on your child’s level of achievement on assessments in Reading/Language Arts, Writing, Mathematics, and Science. </a:t>
          </a:r>
        </a:p>
      </dsp:txBody>
      <dsp:txXfrm>
        <a:off x="745374" y="1443"/>
        <a:ext cx="2981498" cy="747907"/>
      </dsp:txXfrm>
    </dsp:sp>
    <dsp:sp modelId="{0D6CA68F-E5ED-454D-B1FE-5DF71F8AC0B3}">
      <dsp:nvSpPr>
        <dsp:cNvPr id="0" name=""/>
        <dsp:cNvSpPr/>
      </dsp:nvSpPr>
      <dsp:spPr>
        <a:xfrm>
          <a:off x="0" y="1443"/>
          <a:ext cx="745374" cy="74790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443" tIns="73877" rIns="39443" bIns="73877" numCol="1" spcCol="1270" anchor="ctr" anchorCtr="0">
          <a:noAutofit/>
        </a:bodyPr>
        <a:lstStyle/>
        <a:p>
          <a:pPr marL="0" lvl="0" indent="0" algn="ctr" defTabSz="622300">
            <a:lnSpc>
              <a:spcPct val="90000"/>
            </a:lnSpc>
            <a:spcBef>
              <a:spcPct val="0"/>
            </a:spcBef>
            <a:spcAft>
              <a:spcPct val="35000"/>
            </a:spcAft>
            <a:buNone/>
          </a:pPr>
          <a:r>
            <a:rPr lang="en-US" sz="1400" kern="1200"/>
            <a:t>Be</a:t>
          </a:r>
        </a:p>
      </dsp:txBody>
      <dsp:txXfrm>
        <a:off x="0" y="1443"/>
        <a:ext cx="745374" cy="747907"/>
      </dsp:txXfrm>
    </dsp:sp>
    <dsp:sp modelId="{8DDCC77A-DAE7-4E12-8E4E-66D8D2811F46}">
      <dsp:nvSpPr>
        <dsp:cNvPr id="0" name=""/>
        <dsp:cNvSpPr/>
      </dsp:nvSpPr>
      <dsp:spPr>
        <a:xfrm>
          <a:off x="745374" y="794225"/>
          <a:ext cx="2981498" cy="747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849" tIns="189968" rIns="57849" bIns="189968" numCol="1" spcCol="1270" anchor="ctr" anchorCtr="0">
          <a:noAutofit/>
        </a:bodyPr>
        <a:lstStyle/>
        <a:p>
          <a:pPr marL="0" lvl="0" indent="0" algn="l" defTabSz="488950">
            <a:lnSpc>
              <a:spcPct val="90000"/>
            </a:lnSpc>
            <a:spcBef>
              <a:spcPct val="0"/>
            </a:spcBef>
            <a:spcAft>
              <a:spcPct val="35000"/>
            </a:spcAft>
            <a:buNone/>
          </a:pPr>
          <a:r>
            <a:rPr lang="en-US" sz="1100" kern="1200"/>
            <a:t>Request and receive information on the qualifications of your child’s teacher and supplemental personnel working with your child.</a:t>
          </a:r>
        </a:p>
      </dsp:txBody>
      <dsp:txXfrm>
        <a:off x="745374" y="794225"/>
        <a:ext cx="2981498" cy="747907"/>
      </dsp:txXfrm>
    </dsp:sp>
    <dsp:sp modelId="{418EEE20-A6D0-4CA4-A333-3B9C7168175F}">
      <dsp:nvSpPr>
        <dsp:cNvPr id="0" name=""/>
        <dsp:cNvSpPr/>
      </dsp:nvSpPr>
      <dsp:spPr>
        <a:xfrm>
          <a:off x="0" y="794225"/>
          <a:ext cx="745374" cy="74790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443" tIns="73877" rIns="39443" bIns="73877" numCol="1" spcCol="1270" anchor="ctr" anchorCtr="0">
          <a:noAutofit/>
        </a:bodyPr>
        <a:lstStyle/>
        <a:p>
          <a:pPr marL="0" lvl="0" indent="0" algn="ctr" defTabSz="622300">
            <a:lnSpc>
              <a:spcPct val="90000"/>
            </a:lnSpc>
            <a:spcBef>
              <a:spcPct val="0"/>
            </a:spcBef>
            <a:spcAft>
              <a:spcPct val="35000"/>
            </a:spcAft>
            <a:buNone/>
          </a:pPr>
          <a:r>
            <a:rPr lang="en-US" sz="1400" kern="1200" dirty="0"/>
            <a:t>Request and Receive</a:t>
          </a:r>
        </a:p>
      </dsp:txBody>
      <dsp:txXfrm>
        <a:off x="0" y="794225"/>
        <a:ext cx="745374" cy="747907"/>
      </dsp:txXfrm>
    </dsp:sp>
    <dsp:sp modelId="{C6B89B84-C18F-47A6-A131-B47C2BF3021C}">
      <dsp:nvSpPr>
        <dsp:cNvPr id="0" name=""/>
        <dsp:cNvSpPr/>
      </dsp:nvSpPr>
      <dsp:spPr>
        <a:xfrm>
          <a:off x="745374" y="1587006"/>
          <a:ext cx="2981498" cy="747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849" tIns="189968" rIns="57849" bIns="189968" numCol="1" spcCol="1270" anchor="ctr" anchorCtr="0">
          <a:noAutofit/>
        </a:bodyPr>
        <a:lstStyle/>
        <a:p>
          <a:pPr marL="0" lvl="0" indent="0" algn="l" defTabSz="488950">
            <a:lnSpc>
              <a:spcPct val="90000"/>
            </a:lnSpc>
            <a:spcBef>
              <a:spcPct val="0"/>
            </a:spcBef>
            <a:spcAft>
              <a:spcPct val="35000"/>
            </a:spcAft>
            <a:buNone/>
          </a:pPr>
          <a:r>
            <a:rPr lang="en-US" sz="1100" kern="1200"/>
            <a:t>Be notified of non-highly qualified or out-of-field teachers at the school. </a:t>
          </a:r>
        </a:p>
      </dsp:txBody>
      <dsp:txXfrm>
        <a:off x="745374" y="1587006"/>
        <a:ext cx="2981498" cy="747907"/>
      </dsp:txXfrm>
    </dsp:sp>
    <dsp:sp modelId="{2976F985-A2C3-4C59-B8B1-C49C001F0CE6}">
      <dsp:nvSpPr>
        <dsp:cNvPr id="0" name=""/>
        <dsp:cNvSpPr/>
      </dsp:nvSpPr>
      <dsp:spPr>
        <a:xfrm>
          <a:off x="0" y="1587006"/>
          <a:ext cx="745374" cy="74790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443" tIns="73877" rIns="39443" bIns="73877" numCol="1" spcCol="1270" anchor="ctr" anchorCtr="0">
          <a:noAutofit/>
        </a:bodyPr>
        <a:lstStyle/>
        <a:p>
          <a:pPr marL="0" lvl="0" indent="0" algn="ctr" defTabSz="622300">
            <a:lnSpc>
              <a:spcPct val="90000"/>
            </a:lnSpc>
            <a:spcBef>
              <a:spcPct val="0"/>
            </a:spcBef>
            <a:spcAft>
              <a:spcPct val="35000"/>
            </a:spcAft>
            <a:buNone/>
          </a:pPr>
          <a:r>
            <a:rPr lang="en-US" sz="1400" kern="1200"/>
            <a:t>Be</a:t>
          </a:r>
        </a:p>
      </dsp:txBody>
      <dsp:txXfrm>
        <a:off x="0" y="1587006"/>
        <a:ext cx="745374" cy="747907"/>
      </dsp:txXfrm>
    </dsp:sp>
    <dsp:sp modelId="{43479D59-0A6C-4FC2-972B-04822DD5D18A}">
      <dsp:nvSpPr>
        <dsp:cNvPr id="0" name=""/>
        <dsp:cNvSpPr/>
      </dsp:nvSpPr>
      <dsp:spPr>
        <a:xfrm>
          <a:off x="745374" y="2379788"/>
          <a:ext cx="2981498" cy="74790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849" tIns="189968" rIns="57849" bIns="189968" numCol="1" spcCol="1270" anchor="ctr" anchorCtr="0">
          <a:noAutofit/>
        </a:bodyPr>
        <a:lstStyle/>
        <a:p>
          <a:pPr marL="0" lvl="0" indent="0" algn="l" defTabSz="488950">
            <a:lnSpc>
              <a:spcPct val="90000"/>
            </a:lnSpc>
            <a:spcBef>
              <a:spcPct val="0"/>
            </a:spcBef>
            <a:spcAft>
              <a:spcPct val="35000"/>
            </a:spcAft>
            <a:buNone/>
          </a:pPr>
          <a:r>
            <a:rPr lang="en-US" sz="1100" kern="1200"/>
            <a:t>Be informed if your child is taught by a non-highly qualified teacher for four or more consecutive weeks.</a:t>
          </a:r>
        </a:p>
      </dsp:txBody>
      <dsp:txXfrm>
        <a:off x="745374" y="2379788"/>
        <a:ext cx="2981498" cy="747907"/>
      </dsp:txXfrm>
    </dsp:sp>
    <dsp:sp modelId="{9653E162-1CC2-459B-BC79-3404DE926644}">
      <dsp:nvSpPr>
        <dsp:cNvPr id="0" name=""/>
        <dsp:cNvSpPr/>
      </dsp:nvSpPr>
      <dsp:spPr>
        <a:xfrm>
          <a:off x="0" y="2379788"/>
          <a:ext cx="745374" cy="747907"/>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443" tIns="73877" rIns="39443" bIns="73877" numCol="1" spcCol="1270" anchor="ctr" anchorCtr="0">
          <a:noAutofit/>
        </a:bodyPr>
        <a:lstStyle/>
        <a:p>
          <a:pPr marL="0" lvl="0" indent="0" algn="ctr" defTabSz="622300">
            <a:lnSpc>
              <a:spcPct val="90000"/>
            </a:lnSpc>
            <a:spcBef>
              <a:spcPct val="0"/>
            </a:spcBef>
            <a:spcAft>
              <a:spcPct val="35000"/>
            </a:spcAft>
            <a:buNone/>
          </a:pPr>
          <a:r>
            <a:rPr lang="en-US" sz="1400" kern="1200"/>
            <a:t>Be</a:t>
          </a:r>
        </a:p>
      </dsp:txBody>
      <dsp:txXfrm>
        <a:off x="0" y="2379788"/>
        <a:ext cx="745374" cy="747907"/>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B39ABA-575B-43CD-8721-5DAB76D42F8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3151BAD4-8D84-440B-80A3-F2E0D50A23F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9D44450-F05C-410B-84AF-2ED7C998B8E4}" type="datetimeFigureOut">
              <a:rPr lang="en-US" smtClean="0"/>
              <a:t>9/7/2022</a:t>
            </a:fld>
            <a:endParaRPr lang="en-US"/>
          </a:p>
        </p:txBody>
      </p:sp>
      <p:sp>
        <p:nvSpPr>
          <p:cNvPr id="4" name="Footer Placeholder 3">
            <a:extLst>
              <a:ext uri="{FF2B5EF4-FFF2-40B4-BE49-F238E27FC236}">
                <a16:creationId xmlns:a16="http://schemas.microsoft.com/office/drawing/2014/main" id="{E121B2D8-F0D7-404E-ABBB-72D09DE7562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63B996-314E-45D8-8DC5-CD60B66AE4F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130C05E-0E58-4629-AB77-12AA0B262E7E}" type="slidenum">
              <a:rPr lang="en-US" smtClean="0"/>
              <a:t>‹#›</a:t>
            </a:fld>
            <a:endParaRPr lang="en-US"/>
          </a:p>
        </p:txBody>
      </p:sp>
    </p:spTree>
    <p:extLst>
      <p:ext uri="{BB962C8B-B14F-4D97-AF65-F5344CB8AC3E}">
        <p14:creationId xmlns:p14="http://schemas.microsoft.com/office/powerpoint/2010/main" val="3052073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r>
              <a:rPr lang="en-US" dirty="0"/>
              <a:t>Evidence: Upload completed presentation and recorded feedback as part of the evidence to support the Annual Meeting Materials. Do not forget the sign-in sheets, and survey/feedback that you receive throughout the meeting.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At the elementary level, school compacts are used as a progress monitoring tool through the year during parent teacher conferences.</a:t>
            </a:r>
          </a:p>
          <a:p>
            <a:endParaRPr lang="en-US" dirty="0"/>
          </a:p>
        </p:txBody>
      </p:sp>
    </p:spTree>
    <p:extLst>
      <p:ext uri="{BB962C8B-B14F-4D97-AF65-F5344CB8AC3E}">
        <p14:creationId xmlns:p14="http://schemas.microsoft.com/office/powerpoint/2010/main" val="1055547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any things that unique to your school’s compact. </a:t>
            </a:r>
          </a:p>
        </p:txBody>
      </p:sp>
    </p:spTree>
    <p:extLst>
      <p:ext uri="{BB962C8B-B14F-4D97-AF65-F5344CB8AC3E}">
        <p14:creationId xmlns:p14="http://schemas.microsoft.com/office/powerpoint/2010/main" val="706557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Provide information on the specific committees that parents can be involved. Include the purpose, date and time of meetings. </a:t>
            </a:r>
          </a:p>
          <a:p>
            <a:r>
              <a:rPr lang="en-US" altLang="en-US" dirty="0">
                <a:latin typeface="Arial" panose="020B0604020202020204" pitchFamily="34" charset="0"/>
              </a:rPr>
              <a:t>Explain the PFEP and its purpose. </a:t>
            </a:r>
          </a:p>
          <a:p>
            <a:r>
              <a:rPr lang="en-US" altLang="en-US" dirty="0">
                <a:latin typeface="Arial" panose="020B0604020202020204" pitchFamily="34" charset="0"/>
              </a:rPr>
              <a:t>SAC and PTA</a:t>
            </a:r>
          </a:p>
          <a:p>
            <a:r>
              <a:rPr lang="en-US" dirty="0"/>
              <a:t>Consider the evidence related Title I Crate, Sample of Evidence, </a:t>
            </a:r>
          </a:p>
          <a:p>
            <a:r>
              <a:rPr lang="en-US" dirty="0"/>
              <a:t>Class Dojo</a:t>
            </a:r>
          </a:p>
          <a:p>
            <a:r>
              <a:rPr lang="en-US" dirty="0"/>
              <a:t>Virtual and on campus meeting options</a:t>
            </a:r>
          </a:p>
          <a:p>
            <a:r>
              <a:rPr lang="en-US" b="0" i="0" dirty="0">
                <a:solidFill>
                  <a:srgbClr val="000000"/>
                </a:solidFill>
                <a:effectLst/>
                <a:latin typeface="Times New Roman" panose="02020603050405020304" pitchFamily="18" charset="0"/>
              </a:rPr>
              <a:t>School Messenger messages, school marquee, and posting on school website</a:t>
            </a:r>
          </a:p>
          <a:p>
            <a:r>
              <a:rPr lang="en-US" b="0" i="0" dirty="0">
                <a:solidFill>
                  <a:srgbClr val="000000"/>
                </a:solidFill>
                <a:effectLst/>
                <a:latin typeface="Times New Roman" panose="02020603050405020304" pitchFamily="18" charset="0"/>
              </a:rPr>
              <a:t>ESOL Information Sessions</a:t>
            </a:r>
          </a:p>
          <a:p>
            <a:r>
              <a:rPr lang="en-US" b="0" i="0" dirty="0">
                <a:solidFill>
                  <a:srgbClr val="000000"/>
                </a:solidFill>
                <a:effectLst/>
                <a:latin typeface="Times New Roman" panose="02020603050405020304" pitchFamily="18" charset="0"/>
              </a:rPr>
              <a:t>Curriculum and Family Involvement Nights</a:t>
            </a:r>
          </a:p>
          <a:p>
            <a:endParaRPr lang="en-US" dirty="0"/>
          </a:p>
        </p:txBody>
      </p:sp>
    </p:spTree>
    <p:extLst>
      <p:ext uri="{BB962C8B-B14F-4D97-AF65-F5344CB8AC3E}">
        <p14:creationId xmlns:p14="http://schemas.microsoft.com/office/powerpoint/2010/main" val="1107496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65887" indent="-323533" defTabSz="931774">
              <a:defRPr/>
            </a:pPr>
            <a:r>
              <a:rPr lang="en-US" dirty="0"/>
              <a:t>Please add your PAC representative in slide and share with your Title I Specialist. </a:t>
            </a:r>
          </a:p>
        </p:txBody>
      </p:sp>
    </p:spTree>
    <p:extLst>
      <p:ext uri="{BB962C8B-B14F-4D97-AF65-F5344CB8AC3E}">
        <p14:creationId xmlns:p14="http://schemas.microsoft.com/office/powerpoint/2010/main" val="1758423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the 1-minute video to share with families about the PAC and the interest form (which is on the next slide). </a:t>
            </a:r>
          </a:p>
        </p:txBody>
      </p:sp>
    </p:spTree>
    <p:extLst>
      <p:ext uri="{BB962C8B-B14F-4D97-AF65-F5344CB8AC3E}">
        <p14:creationId xmlns:p14="http://schemas.microsoft.com/office/powerpoint/2010/main" val="1810964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Please complete the form if you are interested in representing your school/community. </a:t>
            </a:r>
          </a:p>
          <a:p>
            <a:pPr marL="0" indent="0">
              <a:buNone/>
            </a:pPr>
            <a:endParaRPr lang="en-US" dirty="0"/>
          </a:p>
          <a:p>
            <a:pPr marL="0" indent="0">
              <a:buNone/>
            </a:pPr>
            <a:r>
              <a:rPr lang="en-US" dirty="0"/>
              <a:t>Please allow a minute for interested families to complete the form during the meeting. </a:t>
            </a:r>
          </a:p>
          <a:p>
            <a:pPr marL="0" indent="0">
              <a:buNone/>
            </a:pPr>
            <a:endParaRPr lang="en-US" dirty="0"/>
          </a:p>
          <a:p>
            <a:pPr marL="0" indent="0">
              <a:buNone/>
            </a:pPr>
            <a:r>
              <a:rPr lang="en-US" dirty="0"/>
              <a:t>Here is the link for you to share also:  https://forms.office.com/r/XYv54tECMy</a:t>
            </a:r>
          </a:p>
          <a:p>
            <a:pPr marL="0" indent="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ed75ccf_0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5ed75ccf_02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Do you have a calendar of key events that are included in  your PFEP. </a:t>
            </a:r>
          </a:p>
          <a:p>
            <a:pPr marL="0" indent="0">
              <a:buNone/>
            </a:pPr>
            <a:endParaRPr lang="en-US" dirty="0"/>
          </a:p>
          <a:p>
            <a:pPr marL="0" indent="0">
              <a:buNone/>
            </a:pPr>
            <a:r>
              <a:rPr lang="en-US" dirty="0"/>
              <a:t>Evidence – Consider this as evidence to include to support Family Engagement.</a:t>
            </a:r>
          </a:p>
          <a:p>
            <a:pPr marL="0" indent="0">
              <a:buNone/>
            </a:pPr>
            <a:endParaRPr lang="en-US" dirty="0"/>
          </a:p>
          <a:p>
            <a:pPr marL="0" indent="0">
              <a:buNone/>
            </a:pPr>
            <a:r>
              <a:rPr lang="en-US" sz="1800" dirty="0">
                <a:solidFill>
                  <a:srgbClr val="2A2B2C"/>
                </a:solidFill>
                <a:effectLst/>
                <a:latin typeface="Calibri" panose="020F0502020204030204" pitchFamily="34" charset="0"/>
                <a:ea typeface="Calibri" panose="020F0502020204030204" pitchFamily="34" charset="0"/>
              </a:rPr>
              <a:t>The SAC determines the goals in the plan and how progress toward the goals will be measured.</a:t>
            </a:r>
          </a:p>
          <a:p>
            <a:pPr marL="0" indent="0">
              <a:buNone/>
            </a:pPr>
            <a:endParaRPr lang="en-US" sz="1800" dirty="0">
              <a:solidFill>
                <a:srgbClr val="2A2B2C"/>
              </a:solidFill>
              <a:effectLst/>
              <a:latin typeface="Calibri" panose="020F0502020204030204" pitchFamily="34" charset="0"/>
            </a:endParaRPr>
          </a:p>
          <a:p>
            <a:pPr marL="0" indent="0">
              <a:buNone/>
            </a:pPr>
            <a:r>
              <a:rPr lang="en-US" sz="1800" dirty="0">
                <a:solidFill>
                  <a:srgbClr val="2A2B2C"/>
                </a:solidFill>
                <a:effectLst/>
                <a:latin typeface="Calibri" panose="020F0502020204030204" pitchFamily="34" charset="0"/>
                <a:ea typeface="Calibri" panose="020F0502020204030204" pitchFamily="34" charset="0"/>
              </a:rPr>
              <a:t>The Belcher Elementary School Advisory Council (SAC) is a team of people representing various segments of the community: parents, teachers, students, administrators, support staff, business/industry people and other interested community members. The SAC is responsible for strategic planning for the school improvement plan and working jointly with the principal and staff after analyzing relevant data.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Open Sans" panose="020B0606030504020204" pitchFamily="34" charset="0"/>
              </a:rPr>
              <a:t>We are busy getting new and relevant workshops lined up to assist our families in this new journey.  Look forward to a series of </a:t>
            </a:r>
            <a:r>
              <a:rPr lang="en-US" b="1" i="1" dirty="0">
                <a:solidFill>
                  <a:srgbClr val="000000"/>
                </a:solidFill>
                <a:effectLst/>
                <a:latin typeface="Open Sans" panose="020B0606030504020204" pitchFamily="34" charset="0"/>
              </a:rPr>
              <a:t>POWER HOUR online workshops</a:t>
            </a:r>
            <a:r>
              <a:rPr lang="en-US" b="0" i="0" dirty="0">
                <a:solidFill>
                  <a:srgbClr val="000000"/>
                </a:solidFill>
                <a:effectLst/>
                <a:latin typeface="Open Sans" panose="020B0606030504020204" pitchFamily="34" charset="0"/>
              </a:rPr>
              <a:t> on the following important topics. All webinars will be recorded and posted in the resource section below for viewing.  </a:t>
            </a:r>
          </a:p>
          <a:p>
            <a:pPr algn="l"/>
            <a:r>
              <a:rPr lang="en-US" b="0" i="0" dirty="0">
                <a:solidFill>
                  <a:srgbClr val="000000"/>
                </a:solidFill>
                <a:effectLst/>
                <a:latin typeface="Open Sans" panose="020B0606030504020204" pitchFamily="34" charset="0"/>
              </a:rPr>
              <a:t> </a:t>
            </a:r>
          </a:p>
          <a:p>
            <a:endParaRPr lang="en-US" dirty="0"/>
          </a:p>
        </p:txBody>
      </p:sp>
    </p:spTree>
    <p:extLst>
      <p:ext uri="{BB962C8B-B14F-4D97-AF65-F5344CB8AC3E}">
        <p14:creationId xmlns:p14="http://schemas.microsoft.com/office/powerpoint/2010/main" val="3198874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5f391192_0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5f391192_06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Please duplicate Microsoft Forms provided or create school survey. To generate a QR code hover over your school’s survey and </a:t>
            </a:r>
            <a:r>
              <a:rPr lang="en-US" dirty="0" err="1"/>
              <a:t>and</a:t>
            </a:r>
            <a:r>
              <a:rPr lang="en-US" dirty="0"/>
              <a:t> right click.  Create QR code for this page will be an option.</a:t>
            </a:r>
          </a:p>
          <a:p>
            <a:endParaRPr lang="en-US" dirty="0"/>
          </a:p>
          <a:p>
            <a:r>
              <a:rPr lang="en-US" dirty="0"/>
              <a:t>https://forms.office.com/Pages/ShareFormPage.aspx?id=BZM8c9c5GkaGb_3ye_PH_x-1YNVO6C1FkgA88U6PR2tUNEQzTU0wNkZXVUxVTlpEMU81NkJFMlJNTi4u&amp;sharetoken=FXXhmgwFjSnl0sNz61ki </a:t>
            </a:r>
          </a:p>
          <a:p>
            <a:endParaRPr lang="en-US" dirty="0"/>
          </a:p>
          <a:p>
            <a:r>
              <a:rPr lang="en-US" dirty="0"/>
              <a:t>Quick 6 question survey</a:t>
            </a:r>
          </a:p>
        </p:txBody>
      </p:sp>
    </p:spTree>
    <p:extLst>
      <p:ext uri="{BB962C8B-B14F-4D97-AF65-F5344CB8AC3E}">
        <p14:creationId xmlns:p14="http://schemas.microsoft.com/office/powerpoint/2010/main" val="984343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dirty="0"/>
              <a:t>Highlight the Title I Program here in Pinellas County.</a:t>
            </a:r>
          </a:p>
        </p:txBody>
      </p:sp>
    </p:spTree>
    <p:extLst>
      <p:ext uri="{BB962C8B-B14F-4D97-AF65-F5344CB8AC3E}">
        <p14:creationId xmlns:p14="http://schemas.microsoft.com/office/powerpoint/2010/main" val="323260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aaa6d39ba0_1_8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aaa6d39ba0_1_8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pPr>
            <a:r>
              <a:rPr lang="en-US" altLang="en-US" dirty="0">
                <a:latin typeface="Arial" panose="020B0604020202020204" pitchFamily="34" charset="0"/>
              </a:rPr>
              <a:t>The Florida Department of Education receives funds from the federal government. Districts receive Title I funds from Department of Education, and the school district distributes these funds to schools based on the percentage of children eligible for free/reduced price lunch; however, students do not have to be from low-income families to receive help.  </a:t>
            </a:r>
          </a:p>
          <a:p>
            <a:pPr marL="0" indent="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ed75ccf_0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ed75ccf_0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Title I is supplemental federal funding that provides money to supplement what is provided to all schools</a:t>
            </a:r>
          </a:p>
          <a:p>
            <a:pPr marL="0" inden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bg1"/>
                </a:solidFill>
              </a:rPr>
              <a:t>Definition: provided in addition to what is already present or available to complete or enhance it e</a:t>
            </a:r>
            <a:r>
              <a:rPr lang="en-US" dirty="0"/>
              <a:t>xtra academic support and learning opportunities for economically disadvantaged students.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dirty="0"/>
              <a:t>Use additional slides if necessary.  This is where you want to really highlight Title I funding and how it positively impacts your scholars! </a:t>
            </a:r>
            <a:endParaRPr lang="en-US" sz="1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139700" indent="0">
              <a:buNone/>
            </a:pPr>
            <a:endParaRPr lang="en-US" dirty="0"/>
          </a:p>
        </p:txBody>
      </p:sp>
    </p:spTree>
    <p:extLst>
      <p:ext uri="{BB962C8B-B14F-4D97-AF65-F5344CB8AC3E}">
        <p14:creationId xmlns:p14="http://schemas.microsoft.com/office/powerpoint/2010/main" val="2289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FSA data and school grades, there is a lot to celebrate!!</a:t>
            </a:r>
          </a:p>
        </p:txBody>
      </p:sp>
    </p:spTree>
    <p:extLst>
      <p:ext uri="{BB962C8B-B14F-4D97-AF65-F5344CB8AC3E}">
        <p14:creationId xmlns:p14="http://schemas.microsoft.com/office/powerpoint/2010/main" val="2138111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is why it is SO important to fill out the Title 1 surveys to give families voice.</a:t>
            </a:r>
          </a:p>
          <a:p>
            <a:pPr marL="0" indent="0">
              <a:buNone/>
            </a:pPr>
            <a:endParaRPr lang="en-US" dirty="0"/>
          </a:p>
          <a:p>
            <a:pPr marL="0" indent="0">
              <a:buNone/>
            </a:pPr>
            <a:r>
              <a:rPr lang="en-US" dirty="0"/>
              <a:t>Evidence for input  – input from school can be a survey or notes, which include quotes related to what was shared as feedback AND how this input will be used to inform the PFEP and future engagement activities. </a:t>
            </a:r>
          </a:p>
          <a:p>
            <a:pPr marL="0" indent="0">
              <a:buNone/>
            </a:pPr>
            <a:endParaRPr lang="en-US" dirty="0"/>
          </a:p>
          <a:p>
            <a:pPr marL="0" indent="0">
              <a:buNone/>
            </a:pPr>
            <a:r>
              <a:rPr lang="en-US" dirty="0"/>
              <a:t>Evidence of Attendance – please include attendance of DIVERSE stakeholder group/s.</a:t>
            </a:r>
          </a:p>
          <a:p>
            <a:pPr marL="0" indent="0">
              <a:buNone/>
            </a:pPr>
            <a:endParaRPr lang="en-US" dirty="0"/>
          </a:p>
          <a:p>
            <a:pPr marL="0" indent="0">
              <a:buNone/>
            </a:pPr>
            <a:endParaRPr lang="en-US" dirty="0"/>
          </a:p>
          <a:p>
            <a:pPr marL="0" indent="0">
              <a:buNone/>
            </a:pPr>
            <a:endParaRPr lang="en-US" dirty="0"/>
          </a:p>
          <a:p>
            <a:pPr marL="0" indent="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Assessment feedback is in parent Focus</a:t>
            </a:r>
          </a:p>
          <a:p>
            <a:r>
              <a:rPr lang="en-US" dirty="0"/>
              <a:t>Teachers need to be certified in their content area and it is the responsibility of the school to notify parents if they are not qualified</a:t>
            </a:r>
          </a:p>
          <a:p>
            <a:endParaRPr lang="en-US" dirty="0"/>
          </a:p>
        </p:txBody>
      </p:sp>
    </p:spTree>
    <p:extLst>
      <p:ext uri="{BB962C8B-B14F-4D97-AF65-F5344CB8AC3E}">
        <p14:creationId xmlns:p14="http://schemas.microsoft.com/office/powerpoint/2010/main" val="3175140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Clr>
                <a:schemeClr val="accent3"/>
              </a:buClr>
              <a:buNone/>
              <a:defRPr/>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Our school’s Title I Parent Station is located </a:t>
            </a:r>
            <a:r>
              <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location or photo of Title I Parent Station (front office and on the webpage). Please include photo as part of the evidence monitoring. </a:t>
            </a:r>
          </a:p>
          <a:p>
            <a:pPr marL="0" indent="0">
              <a:buClr>
                <a:schemeClr val="accent3"/>
              </a:buClr>
              <a:buNone/>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 will find a copy of our School Improvement Plan, Title I Schoolwide Plan, School’s PFEP, the School District’s PFEP, Parent’s Right to Know Memo, Upcoming Events, Compact, </a:t>
            </a:r>
            <a:r>
              <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other documents at your station)</a:t>
            </a:r>
          </a:p>
          <a:p>
            <a:endParaRPr lang="en-US" dirty="0"/>
          </a:p>
        </p:txBody>
      </p:sp>
    </p:spTree>
    <p:extLst>
      <p:ext uri="{BB962C8B-B14F-4D97-AF65-F5344CB8AC3E}">
        <p14:creationId xmlns:p14="http://schemas.microsoft.com/office/powerpoint/2010/main" val="1300864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a:p>
        </p:txBody>
      </p:sp>
      <p:sp>
        <p:nvSpPr>
          <p:cNvPr id="11" name="Google Shape;11;p2"/>
          <p:cNvSpPr/>
          <p:nvPr/>
        </p:nvSpPr>
        <p:spPr>
          <a:xfrm>
            <a:off x="5938246" y="2533163"/>
            <a:ext cx="7218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59861" y="2533163"/>
            <a:ext cx="7218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 y="2533163"/>
            <a:ext cx="7218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1425" y="2533163"/>
            <a:ext cx="52167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5"/>
        <p:cNvGrpSpPr/>
        <p:nvPr/>
      </p:nvGrpSpPr>
      <p:grpSpPr>
        <a:xfrm>
          <a:off x="0" y="0"/>
          <a:ext cx="0" cy="0"/>
          <a:chOff x="0" y="0"/>
          <a:chExt cx="0" cy="0"/>
        </a:xfrm>
      </p:grpSpPr>
      <p:sp>
        <p:nvSpPr>
          <p:cNvPr id="16" name="Google Shape;16;p3"/>
          <p:cNvSpPr/>
          <p:nvPr/>
        </p:nvSpPr>
        <p:spPr>
          <a:xfrm>
            <a:off x="0" y="0"/>
            <a:ext cx="9144000" cy="399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8" name="Google Shape;18;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1">
                <a:solidFill>
                  <a:schemeClr val="lt1"/>
                </a:solidFill>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endParaRPr/>
          </a:p>
        </p:txBody>
      </p:sp>
      <p:sp>
        <p:nvSpPr>
          <p:cNvPr id="19" name="Google Shape;19;p3"/>
          <p:cNvSpPr/>
          <p:nvPr/>
        </p:nvSpPr>
        <p:spPr>
          <a:xfrm>
            <a:off x="3047704" y="3992850"/>
            <a:ext cx="3047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096271" y="3992850"/>
            <a:ext cx="3047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 y="3992850"/>
            <a:ext cx="3047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Char char="▷"/>
              <a:defRPr>
                <a:solidFill>
                  <a:schemeClr val="dk1"/>
                </a:solidFill>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endParaRPr/>
          </a:p>
        </p:txBody>
      </p:sp>
      <p:sp>
        <p:nvSpPr>
          <p:cNvPr id="34" name="Google Shape;34;p5"/>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9"/>
        <p:cNvGrpSpPr/>
        <p:nvPr/>
      </p:nvGrpSpPr>
      <p:grpSpPr>
        <a:xfrm>
          <a:off x="0" y="0"/>
          <a:ext cx="0" cy="0"/>
          <a:chOff x="0" y="0"/>
          <a:chExt cx="0" cy="0"/>
        </a:xfrm>
      </p:grpSpPr>
      <p:sp>
        <p:nvSpPr>
          <p:cNvPr id="40" name="Google Shape;40;p6"/>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893625"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6" name="Google Shape;46;p6"/>
          <p:cNvSpPr txBox="1">
            <a:spLocks noGrp="1"/>
          </p:cNvSpPr>
          <p:nvPr>
            <p:ph type="body" idx="2"/>
          </p:nvPr>
        </p:nvSpPr>
        <p:spPr>
          <a:xfrm>
            <a:off x="4219456"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7" name="Google Shape;47;p6"/>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8"/>
        <p:cNvGrpSpPr/>
        <p:nvPr/>
      </p:nvGrpSpPr>
      <p:grpSpPr>
        <a:xfrm>
          <a:off x="0" y="0"/>
          <a:ext cx="0" cy="0"/>
          <a:chOff x="0" y="0"/>
          <a:chExt cx="0" cy="0"/>
        </a:xfrm>
      </p:grpSpPr>
      <p:sp>
        <p:nvSpPr>
          <p:cNvPr id="49" name="Google Shape;49;p7"/>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 name="Google Shape;54;p7"/>
          <p:cNvSpPr txBox="1">
            <a:spLocks noGrp="1"/>
          </p:cNvSpPr>
          <p:nvPr>
            <p:ph type="body" idx="1"/>
          </p:nvPr>
        </p:nvSpPr>
        <p:spPr>
          <a:xfrm>
            <a:off x="893700"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7"/>
          <p:cNvSpPr txBox="1">
            <a:spLocks noGrp="1"/>
          </p:cNvSpPr>
          <p:nvPr>
            <p:ph type="body" idx="2"/>
          </p:nvPr>
        </p:nvSpPr>
        <p:spPr>
          <a:xfrm>
            <a:off x="3386404"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7"/>
          <p:cNvSpPr txBox="1">
            <a:spLocks noGrp="1"/>
          </p:cNvSpPr>
          <p:nvPr>
            <p:ph type="body" idx="3"/>
          </p:nvPr>
        </p:nvSpPr>
        <p:spPr>
          <a:xfrm>
            <a:off x="5879107"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7"/>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8"/>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8"/>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4" name="Google Shape;64;p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0"/>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0"/>
          <p:cNvSpPr/>
          <p:nvPr/>
        </p:nvSpPr>
        <p:spPr>
          <a:xfrm>
            <a:off x="0" y="5066325"/>
            <a:ext cx="8937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p:nvPr/>
        </p:nvSpPr>
        <p:spPr>
          <a:xfrm>
            <a:off x="893710" y="5066325"/>
            <a:ext cx="64626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color background">
  <p:cSld name="BLANK_1">
    <p:bg>
      <p:bgPr>
        <a:solidFill>
          <a:schemeClr val="accent1"/>
        </a:solidFill>
        <a:effectLst/>
      </p:bgPr>
    </p:bg>
    <p:spTree>
      <p:nvGrpSpPr>
        <p:cNvPr id="1" name="Shape 78"/>
        <p:cNvGrpSpPr/>
        <p:nvPr/>
      </p:nvGrpSpPr>
      <p:grpSpPr>
        <a:xfrm>
          <a:off x="0" y="0"/>
          <a:ext cx="0" cy="0"/>
          <a:chOff x="0" y="0"/>
          <a:chExt cx="0" cy="0"/>
        </a:xfrm>
      </p:grpSpPr>
      <p:sp>
        <p:nvSpPr>
          <p:cNvPr id="79" name="Google Shape;79;p11"/>
          <p:cNvSpPr/>
          <p:nvPr/>
        </p:nvSpPr>
        <p:spPr>
          <a:xfrm>
            <a:off x="7356366" y="5066325"/>
            <a:ext cx="893700" cy="7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a:off x="8250312" y="5066325"/>
            <a:ext cx="893700" cy="77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a:off x="0" y="5066325"/>
            <a:ext cx="893700" cy="7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a:off x="893710" y="5066325"/>
            <a:ext cx="64626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358388"/>
            <a:ext cx="6462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1pPr>
            <a:lvl2pPr lvl="1">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2pPr>
            <a:lvl3pPr lvl="2">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3pPr>
            <a:lvl4pPr lvl="3">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4pPr>
            <a:lvl5pPr lvl="4">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5pPr>
            <a:lvl6pPr lvl="5">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6pPr>
            <a:lvl7pPr lvl="6">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7pPr>
            <a:lvl8pPr lvl="7">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8pPr>
            <a:lvl9pPr lvl="8">
              <a:spcBef>
                <a:spcPts val="0"/>
              </a:spcBef>
              <a:spcAft>
                <a:spcPts val="0"/>
              </a:spcAft>
              <a:buClr>
                <a:schemeClr val="accent6"/>
              </a:buClr>
              <a:buSzPts val="3200"/>
              <a:buFont typeface="Raleway"/>
              <a:buNone/>
              <a:defRPr sz="3200">
                <a:solidFill>
                  <a:schemeClr val="accent6"/>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373588"/>
            <a:ext cx="6462600" cy="3552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6"/>
              </a:buClr>
              <a:buSzPts val="2400"/>
              <a:buFont typeface="Lato"/>
              <a:buChar char="▷"/>
              <a:defRPr sz="2400">
                <a:solidFill>
                  <a:schemeClr val="dk1"/>
                </a:solidFill>
                <a:latin typeface="Lato"/>
                <a:ea typeface="Lato"/>
                <a:cs typeface="Lato"/>
                <a:sym typeface="Lato"/>
              </a:defRPr>
            </a:lvl1pPr>
            <a:lvl2pPr marL="914400" lvl="1"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2pPr>
            <a:lvl3pPr marL="1371600" lvl="2"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3pPr>
            <a:lvl4pPr marL="1828800" lvl="3"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4pPr>
            <a:lvl5pPr marL="2286000" lvl="4"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5pPr>
            <a:lvl6pPr marL="2743200" lvl="5"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6pPr>
            <a:lvl7pPr marL="3200400" lvl="6"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7pPr>
            <a:lvl8pPr marL="3657600" lvl="7"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8pPr>
            <a:lvl9pPr marL="4114800" lvl="8" indent="-381000">
              <a:spcBef>
                <a:spcPts val="0"/>
              </a:spcBef>
              <a:spcAft>
                <a:spcPts val="0"/>
              </a:spcAft>
              <a:buClr>
                <a:schemeClr val="dk1"/>
              </a:buClr>
              <a:buSzPts val="2400"/>
              <a:buFont typeface="Lato"/>
              <a:buChar char="■"/>
              <a:defRPr sz="2400">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80575" y="4696933"/>
            <a:ext cx="548700" cy="313500"/>
          </a:xfrm>
          <a:prstGeom prst="rect">
            <a:avLst/>
          </a:prstGeom>
          <a:noFill/>
          <a:ln>
            <a:noFill/>
          </a:ln>
        </p:spPr>
        <p:txBody>
          <a:bodyPr spcFirstLastPara="1" wrap="square" lIns="91425" tIns="91425" rIns="91425" bIns="91425" anchor="t" anchorCtr="0">
            <a:noAutofit/>
          </a:bodyPr>
          <a:lstStyle>
            <a:lvl1pPr lvl="0" algn="r">
              <a:buNone/>
              <a:defRPr sz="1300">
                <a:solidFill>
                  <a:schemeClr val="accent6"/>
                </a:solidFill>
                <a:latin typeface="Lato"/>
                <a:ea typeface="Lato"/>
                <a:cs typeface="Lato"/>
                <a:sym typeface="Lato"/>
              </a:defRPr>
            </a:lvl1pPr>
            <a:lvl2pPr lvl="1" algn="r">
              <a:buNone/>
              <a:defRPr sz="1300">
                <a:solidFill>
                  <a:schemeClr val="accent6"/>
                </a:solidFill>
                <a:latin typeface="Lato"/>
                <a:ea typeface="Lato"/>
                <a:cs typeface="Lato"/>
                <a:sym typeface="Lato"/>
              </a:defRPr>
            </a:lvl2pPr>
            <a:lvl3pPr lvl="2" algn="r">
              <a:buNone/>
              <a:defRPr sz="1300">
                <a:solidFill>
                  <a:schemeClr val="accent6"/>
                </a:solidFill>
                <a:latin typeface="Lato"/>
                <a:ea typeface="Lato"/>
                <a:cs typeface="Lato"/>
                <a:sym typeface="Lato"/>
              </a:defRPr>
            </a:lvl3pPr>
            <a:lvl4pPr lvl="3" algn="r">
              <a:buNone/>
              <a:defRPr sz="1300">
                <a:solidFill>
                  <a:schemeClr val="accent6"/>
                </a:solidFill>
                <a:latin typeface="Lato"/>
                <a:ea typeface="Lato"/>
                <a:cs typeface="Lato"/>
                <a:sym typeface="Lato"/>
              </a:defRPr>
            </a:lvl4pPr>
            <a:lvl5pPr lvl="4" algn="r">
              <a:buNone/>
              <a:defRPr sz="1300">
                <a:solidFill>
                  <a:schemeClr val="accent6"/>
                </a:solidFill>
                <a:latin typeface="Lato"/>
                <a:ea typeface="Lato"/>
                <a:cs typeface="Lato"/>
                <a:sym typeface="Lato"/>
              </a:defRPr>
            </a:lvl5pPr>
            <a:lvl6pPr lvl="5" algn="r">
              <a:buNone/>
              <a:defRPr sz="1300">
                <a:solidFill>
                  <a:schemeClr val="accent6"/>
                </a:solidFill>
                <a:latin typeface="Lato"/>
                <a:ea typeface="Lato"/>
                <a:cs typeface="Lato"/>
                <a:sym typeface="Lato"/>
              </a:defRPr>
            </a:lvl6pPr>
            <a:lvl7pPr lvl="6" algn="r">
              <a:buNone/>
              <a:defRPr sz="1300">
                <a:solidFill>
                  <a:schemeClr val="accent6"/>
                </a:solidFill>
                <a:latin typeface="Lato"/>
                <a:ea typeface="Lato"/>
                <a:cs typeface="Lato"/>
                <a:sym typeface="Lato"/>
              </a:defRPr>
            </a:lvl7pPr>
            <a:lvl8pPr lvl="7" algn="r">
              <a:buNone/>
              <a:defRPr sz="1300">
                <a:solidFill>
                  <a:schemeClr val="accent6"/>
                </a:solidFill>
                <a:latin typeface="Lato"/>
                <a:ea typeface="Lato"/>
                <a:cs typeface="Lato"/>
                <a:sym typeface="Lato"/>
              </a:defRPr>
            </a:lvl8pPr>
            <a:lvl9pPr lvl="8" algn="r">
              <a:buNone/>
              <a:defRPr sz="1300">
                <a:solidFill>
                  <a:schemeClr val="accent6"/>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 id="2147483657"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mailto:blackmans@pcsb.org" TargetMode="External"/><Relationship Id="rId5" Type="http://schemas.openxmlformats.org/officeDocument/2006/relationships/hyperlink" Target="http://www.pcsb.org/titleone" TargetMode="Externa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hyperlink" Target="https://drive.google.com/file/d/1gYLKdbs7FF3pvCykYitrESmTUS4tE5BC/view"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7.m4a"/><Relationship Id="rId7" Type="http://schemas.openxmlformats.org/officeDocument/2006/relationships/image" Target="../media/image1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17.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hyperlink" Target="https://edudata.fldoe.org/" TargetMode="Externa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pixabay.com/illustrations/stamp-save-the-date-red-memory-3047232/" TargetMode="External"/><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hyperlink" Target="https://www.pcsb.org/Page/26534" TargetMode="External"/><Relationship Id="rId3" Type="http://schemas.openxmlformats.org/officeDocument/2006/relationships/slideLayout" Target="../slideLayouts/slideLayout6.xml"/><Relationship Id="rId7" Type="http://schemas.openxmlformats.org/officeDocument/2006/relationships/hyperlink" Target="https://www.pcsb.org/Page/459"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pcsb.org/Page/32836" TargetMode="External"/><Relationship Id="rId11" Type="http://schemas.openxmlformats.org/officeDocument/2006/relationships/image" Target="../media/image2.png"/><Relationship Id="rId5" Type="http://schemas.openxmlformats.org/officeDocument/2006/relationships/image" Target="../media/image15.jpeg"/><Relationship Id="rId10" Type="http://schemas.openxmlformats.org/officeDocument/2006/relationships/image" Target="../media/image16.jpg"/><Relationship Id="rId4" Type="http://schemas.openxmlformats.org/officeDocument/2006/relationships/notesSlide" Target="../notesSlides/notesSlide17.xml"/><Relationship Id="rId9" Type="http://schemas.openxmlformats.org/officeDocument/2006/relationships/hyperlink" Target="https://www.pcsb.org/Page/418"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mailto:Leebr@pcsb.org" TargetMode="External"/><Relationship Id="rId5" Type="http://schemas.openxmlformats.org/officeDocument/2006/relationships/hyperlink" Target="mailto:Blackmans@pcsb.org" TargetMode="External"/><Relationship Id="rId4" Type="http://schemas.openxmlformats.org/officeDocument/2006/relationships/hyperlink" Target="mailto:Lewisd@pcsb.or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openxmlformats.org/officeDocument/2006/relationships/image" Target="../media/image8.jpeg"/><Relationship Id="rId4" Type="http://schemas.openxmlformats.org/officeDocument/2006/relationships/notesSlide" Target="../notesSlides/notesSlide8.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90054" y="2811216"/>
            <a:ext cx="7834745" cy="1159800"/>
          </a:xfrm>
          <a:prstGeom prst="rect">
            <a:avLst/>
          </a:prstGeom>
        </p:spPr>
        <p:txBody>
          <a:bodyPr spcFirstLastPara="1" wrap="square" lIns="91425" tIns="91425" rIns="91425" bIns="91425" anchor="t" anchorCtr="0">
            <a:noAutofit/>
          </a:bodyPr>
          <a:lstStyle/>
          <a:p>
            <a:pPr lvl="0"/>
            <a:r>
              <a:rPr lang="en-US" altLang="en-US" dirty="0"/>
              <a:t>Title I Annual Parent Meeting</a:t>
            </a:r>
            <a:endParaRPr dirty="0"/>
          </a:p>
        </p:txBody>
      </p:sp>
      <p:sp>
        <p:nvSpPr>
          <p:cNvPr id="2" name="Rectangle 1">
            <a:extLst>
              <a:ext uri="{FF2B5EF4-FFF2-40B4-BE49-F238E27FC236}">
                <a16:creationId xmlns:a16="http://schemas.microsoft.com/office/drawing/2014/main" id="{CBA064CE-C29C-421B-BDE3-69A0DEB42C9D}"/>
              </a:ext>
            </a:extLst>
          </p:cNvPr>
          <p:cNvSpPr/>
          <p:nvPr/>
        </p:nvSpPr>
        <p:spPr>
          <a:xfrm>
            <a:off x="1838402" y="834973"/>
            <a:ext cx="2279073" cy="1600438"/>
          </a:xfrm>
          <a:prstGeom prst="rect">
            <a:avLst/>
          </a:prstGeom>
        </p:spPr>
        <p:txBody>
          <a:bodyPr wrap="square">
            <a:spAutoFit/>
          </a:bodyPr>
          <a:lstStyle/>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Belcher Elementary</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8/31/22</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5:00</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Media Center</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Dawn Lewis, Principal</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Stephanie Blackman, AP</a:t>
            </a: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Brittany Lee, MTSS</a:t>
            </a:r>
          </a:p>
        </p:txBody>
      </p:sp>
      <p:pic>
        <p:nvPicPr>
          <p:cNvPr id="6" name="Picture 5" descr="PCS_Primary_Logo copy.jpg">
            <a:extLst>
              <a:ext uri="{FF2B5EF4-FFF2-40B4-BE49-F238E27FC236}">
                <a16:creationId xmlns:a16="http://schemas.microsoft.com/office/drawing/2014/main" id="{79815A1A-3314-4F99-A303-EE2A5CEBD9F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9145" y="4423307"/>
            <a:ext cx="1179689" cy="563502"/>
          </a:xfrm>
          <a:prstGeom prst="rect">
            <a:avLst/>
          </a:prstGeom>
        </p:spPr>
      </p:pic>
      <p:sp>
        <p:nvSpPr>
          <p:cNvPr id="3" name="Star: 5 Points 2">
            <a:extLst>
              <a:ext uri="{FF2B5EF4-FFF2-40B4-BE49-F238E27FC236}">
                <a16:creationId xmlns:a16="http://schemas.microsoft.com/office/drawing/2014/main" id="{11CAB454-A052-1E76-DE46-1881F04B70C1}"/>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76D2A158-6DD8-40E4-9A37-2EBC456E06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925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BF7F-0F86-4770-8EC3-BD7132C90940}"/>
              </a:ext>
            </a:extLst>
          </p:cNvPr>
          <p:cNvSpPr>
            <a:spLocks noGrp="1"/>
          </p:cNvSpPr>
          <p:nvPr>
            <p:ph type="title"/>
          </p:nvPr>
        </p:nvSpPr>
        <p:spPr>
          <a:xfrm>
            <a:off x="802260" y="162462"/>
            <a:ext cx="6462600" cy="857400"/>
          </a:xfrm>
        </p:spPr>
        <p:txBody>
          <a:bodyPr/>
          <a:lstStyle/>
          <a:p>
            <a:r>
              <a:rPr lang="en-US" altLang="en-US" sz="2400" dirty="0">
                <a:solidFill>
                  <a:schemeClr val="tx1"/>
                </a:solidFill>
              </a:rPr>
              <a:t>Working Together for Student Success</a:t>
            </a:r>
            <a:endParaRPr lang="en-US" sz="2400" dirty="0">
              <a:solidFill>
                <a:schemeClr val="tx1"/>
              </a:solidFill>
            </a:endParaRPr>
          </a:p>
        </p:txBody>
      </p:sp>
      <p:sp>
        <p:nvSpPr>
          <p:cNvPr id="3" name="Text Placeholder 2">
            <a:extLst>
              <a:ext uri="{FF2B5EF4-FFF2-40B4-BE49-F238E27FC236}">
                <a16:creationId xmlns:a16="http://schemas.microsoft.com/office/drawing/2014/main" id="{4047A87B-31D1-4724-B5AD-5EDCF2E67038}"/>
              </a:ext>
            </a:extLst>
          </p:cNvPr>
          <p:cNvSpPr>
            <a:spLocks noGrp="1"/>
          </p:cNvSpPr>
          <p:nvPr>
            <p:ph type="body" idx="1"/>
          </p:nvPr>
        </p:nvSpPr>
        <p:spPr>
          <a:xfrm>
            <a:off x="820548" y="894697"/>
            <a:ext cx="6462600" cy="3552300"/>
          </a:xfrm>
        </p:spPr>
        <p:txBody>
          <a:bodyPr/>
          <a:lstStyle/>
          <a:p>
            <a:pPr marL="0" indent="0">
              <a:buClr>
                <a:schemeClr val="accent3"/>
              </a:buClr>
              <a:buNone/>
              <a:defRPr/>
            </a:pPr>
            <a:r>
              <a:rPr lang="en-US" sz="12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 a Title I parent you have the right to be involved in the development of the following plans and documents for our school which can be found on our website to view as well as in the Parent Station located in the front office</a:t>
            </a:r>
            <a:r>
              <a:rPr lang="en-US" sz="1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marL="114300" indent="0">
              <a:buNone/>
            </a:pPr>
            <a:endParaRPr lang="en-US" dirty="0"/>
          </a:p>
        </p:txBody>
      </p:sp>
      <p:sp>
        <p:nvSpPr>
          <p:cNvPr id="4" name="Slide Number Placeholder 3">
            <a:extLst>
              <a:ext uri="{FF2B5EF4-FFF2-40B4-BE49-F238E27FC236}">
                <a16:creationId xmlns:a16="http://schemas.microsoft.com/office/drawing/2014/main" id="{C97B65BF-0CDC-4772-B5B3-E91097663A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grpSp>
        <p:nvGrpSpPr>
          <p:cNvPr id="5" name="Google Shape;1121;p48">
            <a:extLst>
              <a:ext uri="{FF2B5EF4-FFF2-40B4-BE49-F238E27FC236}">
                <a16:creationId xmlns:a16="http://schemas.microsoft.com/office/drawing/2014/main" id="{249E88CB-52ED-4BAD-B6F6-8CD1D88F8F0B}"/>
              </a:ext>
            </a:extLst>
          </p:cNvPr>
          <p:cNvGrpSpPr/>
          <p:nvPr/>
        </p:nvGrpSpPr>
        <p:grpSpPr>
          <a:xfrm>
            <a:off x="2822448" y="2081041"/>
            <a:ext cx="3308939" cy="2567124"/>
            <a:chOff x="5926265" y="4424051"/>
            <a:chExt cx="720246" cy="720181"/>
          </a:xfrm>
        </p:grpSpPr>
        <p:sp>
          <p:nvSpPr>
            <p:cNvPr id="6" name="Google Shape;1122;p48">
              <a:extLst>
                <a:ext uri="{FF2B5EF4-FFF2-40B4-BE49-F238E27FC236}">
                  <a16:creationId xmlns:a16="http://schemas.microsoft.com/office/drawing/2014/main" id="{A7ABF7FB-7E02-4C63-89A0-4283D9FF9418}"/>
                </a:ext>
              </a:extLst>
            </p:cNvPr>
            <p:cNvSpPr/>
            <p:nvPr/>
          </p:nvSpPr>
          <p:spPr>
            <a:xfrm>
              <a:off x="5926265" y="4424051"/>
              <a:ext cx="355650" cy="355620"/>
            </a:xfrm>
            <a:custGeom>
              <a:avLst/>
              <a:gdLst/>
              <a:ahLst/>
              <a:cxnLst/>
              <a:rect l="l" t="t" r="r" b="b"/>
              <a:pathLst>
                <a:path w="671" h="671" extrusionOk="0">
                  <a:moveTo>
                    <a:pt x="576" y="124"/>
                  </a:moveTo>
                  <a:cubicBezTo>
                    <a:pt x="451" y="0"/>
                    <a:pt x="249" y="0"/>
                    <a:pt x="125" y="124"/>
                  </a:cubicBezTo>
                  <a:cubicBezTo>
                    <a:pt x="0" y="249"/>
                    <a:pt x="0" y="451"/>
                    <a:pt x="125" y="575"/>
                  </a:cubicBezTo>
                  <a:cubicBezTo>
                    <a:pt x="189" y="640"/>
                    <a:pt x="274" y="671"/>
                    <a:pt x="359" y="668"/>
                  </a:cubicBezTo>
                  <a:cubicBezTo>
                    <a:pt x="510" y="669"/>
                    <a:pt x="510" y="669"/>
                    <a:pt x="510" y="669"/>
                  </a:cubicBezTo>
                  <a:cubicBezTo>
                    <a:pt x="669" y="669"/>
                    <a:pt x="669" y="669"/>
                    <a:pt x="669" y="669"/>
                  </a:cubicBezTo>
                  <a:cubicBezTo>
                    <a:pt x="669" y="509"/>
                    <a:pt x="669" y="509"/>
                    <a:pt x="669" y="509"/>
                  </a:cubicBezTo>
                  <a:cubicBezTo>
                    <a:pt x="669" y="358"/>
                    <a:pt x="669" y="358"/>
                    <a:pt x="669" y="358"/>
                  </a:cubicBezTo>
                  <a:cubicBezTo>
                    <a:pt x="671" y="274"/>
                    <a:pt x="640" y="189"/>
                    <a:pt x="576" y="12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7" name="Google Shape;1123;p48">
              <a:extLst>
                <a:ext uri="{FF2B5EF4-FFF2-40B4-BE49-F238E27FC236}">
                  <a16:creationId xmlns:a16="http://schemas.microsoft.com/office/drawing/2014/main" id="{76B96400-71C4-4C7B-B739-70A9E9476991}"/>
                </a:ext>
              </a:extLst>
            </p:cNvPr>
            <p:cNvSpPr/>
            <p:nvPr/>
          </p:nvSpPr>
          <p:spPr>
            <a:xfrm>
              <a:off x="5926265" y="4788612"/>
              <a:ext cx="355650" cy="355620"/>
            </a:xfrm>
            <a:custGeom>
              <a:avLst/>
              <a:gdLst/>
              <a:ahLst/>
              <a:cxnLst/>
              <a:rect l="l" t="t" r="r" b="b"/>
              <a:pathLst>
                <a:path w="671" h="671" extrusionOk="0">
                  <a:moveTo>
                    <a:pt x="125" y="95"/>
                  </a:moveTo>
                  <a:cubicBezTo>
                    <a:pt x="0" y="220"/>
                    <a:pt x="0" y="422"/>
                    <a:pt x="125" y="546"/>
                  </a:cubicBezTo>
                  <a:cubicBezTo>
                    <a:pt x="249" y="671"/>
                    <a:pt x="451" y="671"/>
                    <a:pt x="576" y="546"/>
                  </a:cubicBezTo>
                  <a:cubicBezTo>
                    <a:pt x="640" y="482"/>
                    <a:pt x="671" y="397"/>
                    <a:pt x="669" y="312"/>
                  </a:cubicBezTo>
                  <a:cubicBezTo>
                    <a:pt x="669" y="161"/>
                    <a:pt x="669" y="161"/>
                    <a:pt x="669" y="161"/>
                  </a:cubicBezTo>
                  <a:cubicBezTo>
                    <a:pt x="669" y="1"/>
                    <a:pt x="669" y="1"/>
                    <a:pt x="669" y="1"/>
                  </a:cubicBezTo>
                  <a:cubicBezTo>
                    <a:pt x="510" y="2"/>
                    <a:pt x="510" y="2"/>
                    <a:pt x="510" y="2"/>
                  </a:cubicBezTo>
                  <a:cubicBezTo>
                    <a:pt x="359" y="2"/>
                    <a:pt x="359" y="2"/>
                    <a:pt x="359" y="2"/>
                  </a:cubicBezTo>
                  <a:cubicBezTo>
                    <a:pt x="274" y="0"/>
                    <a:pt x="189" y="31"/>
                    <a:pt x="125" y="95"/>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8" name="Google Shape;1124;p48">
              <a:extLst>
                <a:ext uri="{FF2B5EF4-FFF2-40B4-BE49-F238E27FC236}">
                  <a16:creationId xmlns:a16="http://schemas.microsoft.com/office/drawing/2014/main" id="{2BF89D36-E59D-4F4C-A7E6-1EC1D2FCF48D}"/>
                </a:ext>
              </a:extLst>
            </p:cNvPr>
            <p:cNvSpPr/>
            <p:nvPr/>
          </p:nvSpPr>
          <p:spPr>
            <a:xfrm>
              <a:off x="6290862" y="4788612"/>
              <a:ext cx="355650" cy="355620"/>
            </a:xfrm>
            <a:custGeom>
              <a:avLst/>
              <a:gdLst/>
              <a:ahLst/>
              <a:cxnLst/>
              <a:rect l="l" t="t" r="r" b="b"/>
              <a:pathLst>
                <a:path w="671" h="671" extrusionOk="0">
                  <a:moveTo>
                    <a:pt x="96" y="546"/>
                  </a:moveTo>
                  <a:cubicBezTo>
                    <a:pt x="220" y="671"/>
                    <a:pt x="422" y="671"/>
                    <a:pt x="547" y="546"/>
                  </a:cubicBezTo>
                  <a:cubicBezTo>
                    <a:pt x="671" y="422"/>
                    <a:pt x="671" y="220"/>
                    <a:pt x="547" y="95"/>
                  </a:cubicBezTo>
                  <a:cubicBezTo>
                    <a:pt x="482" y="31"/>
                    <a:pt x="397" y="0"/>
                    <a:pt x="313" y="2"/>
                  </a:cubicBezTo>
                  <a:cubicBezTo>
                    <a:pt x="161" y="2"/>
                    <a:pt x="161" y="2"/>
                    <a:pt x="161" y="2"/>
                  </a:cubicBezTo>
                  <a:cubicBezTo>
                    <a:pt x="2" y="1"/>
                    <a:pt x="2" y="1"/>
                    <a:pt x="2" y="1"/>
                  </a:cubicBezTo>
                  <a:cubicBezTo>
                    <a:pt x="2" y="161"/>
                    <a:pt x="2" y="161"/>
                    <a:pt x="2" y="161"/>
                  </a:cubicBezTo>
                  <a:cubicBezTo>
                    <a:pt x="2" y="312"/>
                    <a:pt x="2" y="312"/>
                    <a:pt x="2" y="312"/>
                  </a:cubicBezTo>
                  <a:cubicBezTo>
                    <a:pt x="0" y="397"/>
                    <a:pt x="31" y="482"/>
                    <a:pt x="96" y="546"/>
                  </a:cubicBezTo>
                  <a:close/>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sp>
          <p:nvSpPr>
            <p:cNvPr id="9" name="Google Shape;1125;p48">
              <a:extLst>
                <a:ext uri="{FF2B5EF4-FFF2-40B4-BE49-F238E27FC236}">
                  <a16:creationId xmlns:a16="http://schemas.microsoft.com/office/drawing/2014/main" id="{B1592E36-77DA-4C5C-B62F-EC7418BDEE86}"/>
                </a:ext>
              </a:extLst>
            </p:cNvPr>
            <p:cNvSpPr/>
            <p:nvPr/>
          </p:nvSpPr>
          <p:spPr>
            <a:xfrm>
              <a:off x="6290862" y="4424051"/>
              <a:ext cx="355650" cy="355620"/>
            </a:xfrm>
            <a:custGeom>
              <a:avLst/>
              <a:gdLst/>
              <a:ahLst/>
              <a:cxnLst/>
              <a:rect l="l" t="t" r="r" b="b"/>
              <a:pathLst>
                <a:path w="671" h="671" extrusionOk="0">
                  <a:moveTo>
                    <a:pt x="547" y="575"/>
                  </a:moveTo>
                  <a:cubicBezTo>
                    <a:pt x="671" y="451"/>
                    <a:pt x="671" y="249"/>
                    <a:pt x="547" y="124"/>
                  </a:cubicBezTo>
                  <a:cubicBezTo>
                    <a:pt x="422" y="0"/>
                    <a:pt x="220" y="0"/>
                    <a:pt x="96" y="124"/>
                  </a:cubicBezTo>
                  <a:cubicBezTo>
                    <a:pt x="31" y="189"/>
                    <a:pt x="0" y="274"/>
                    <a:pt x="2" y="358"/>
                  </a:cubicBezTo>
                  <a:cubicBezTo>
                    <a:pt x="2" y="509"/>
                    <a:pt x="2" y="509"/>
                    <a:pt x="2" y="509"/>
                  </a:cubicBezTo>
                  <a:cubicBezTo>
                    <a:pt x="2" y="669"/>
                    <a:pt x="2" y="669"/>
                    <a:pt x="2" y="669"/>
                  </a:cubicBezTo>
                  <a:cubicBezTo>
                    <a:pt x="161" y="669"/>
                    <a:pt x="161" y="669"/>
                    <a:pt x="161" y="669"/>
                  </a:cubicBezTo>
                  <a:cubicBezTo>
                    <a:pt x="313" y="668"/>
                    <a:pt x="313" y="668"/>
                    <a:pt x="313" y="668"/>
                  </a:cubicBezTo>
                  <a:cubicBezTo>
                    <a:pt x="397" y="671"/>
                    <a:pt x="482" y="640"/>
                    <a:pt x="547" y="575"/>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Calibri"/>
                <a:ea typeface="Calibri"/>
                <a:cs typeface="Calibri"/>
                <a:sym typeface="Calibri"/>
              </a:endParaRPr>
            </a:p>
          </p:txBody>
        </p:sp>
      </p:grpSp>
      <p:sp>
        <p:nvSpPr>
          <p:cNvPr id="10" name="Rectangle 9">
            <a:extLst>
              <a:ext uri="{FF2B5EF4-FFF2-40B4-BE49-F238E27FC236}">
                <a16:creationId xmlns:a16="http://schemas.microsoft.com/office/drawing/2014/main" id="{86DE6555-8DFE-4888-8690-9E31CCCA6A42}"/>
              </a:ext>
            </a:extLst>
          </p:cNvPr>
          <p:cNvSpPr/>
          <p:nvPr/>
        </p:nvSpPr>
        <p:spPr>
          <a:xfrm>
            <a:off x="3112992" y="2363923"/>
            <a:ext cx="1261872" cy="738664"/>
          </a:xfrm>
          <a:prstGeom prst="rect">
            <a:avLst/>
          </a:prstGeom>
        </p:spPr>
        <p:txBody>
          <a:bodyPr wrap="square">
            <a:spAutoFit/>
          </a:bodyPr>
          <a:lstStyle/>
          <a:p>
            <a:pPr>
              <a:buClr>
                <a:schemeClr val="accent3"/>
              </a:buClr>
              <a:buFont typeface="Wingdings 2"/>
              <a:buChar char=""/>
              <a:defRPr/>
            </a:pPr>
            <a:r>
              <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School Improvement Plan (SIP)</a:t>
            </a:r>
          </a:p>
        </p:txBody>
      </p:sp>
      <p:sp>
        <p:nvSpPr>
          <p:cNvPr id="11" name="Rectangle 10">
            <a:extLst>
              <a:ext uri="{FF2B5EF4-FFF2-40B4-BE49-F238E27FC236}">
                <a16:creationId xmlns:a16="http://schemas.microsoft.com/office/drawing/2014/main" id="{3B86531B-498B-40A7-BEC8-1C2D66EC35AC}"/>
              </a:ext>
            </a:extLst>
          </p:cNvPr>
          <p:cNvSpPr/>
          <p:nvPr/>
        </p:nvSpPr>
        <p:spPr>
          <a:xfrm>
            <a:off x="4742688" y="2349215"/>
            <a:ext cx="1111278" cy="738664"/>
          </a:xfrm>
          <a:prstGeom prst="rect">
            <a:avLst/>
          </a:prstGeom>
        </p:spPr>
        <p:txBody>
          <a:bodyPr wrap="square">
            <a:spAutoFit/>
          </a:bodyPr>
          <a:lstStyle/>
          <a:p>
            <a:pPr>
              <a:buClr>
                <a:schemeClr val="accent3"/>
              </a:buClr>
              <a:buFont typeface="Wingdings 2"/>
              <a:buChar char=""/>
              <a:defRPr/>
            </a:pPr>
            <a:r>
              <a:rPr lang="en-US"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Title I Schoolwide Plan </a:t>
            </a:r>
          </a:p>
        </p:txBody>
      </p:sp>
      <p:sp>
        <p:nvSpPr>
          <p:cNvPr id="13" name="Rectangle 12">
            <a:extLst>
              <a:ext uri="{FF2B5EF4-FFF2-40B4-BE49-F238E27FC236}">
                <a16:creationId xmlns:a16="http://schemas.microsoft.com/office/drawing/2014/main" id="{F25F4F0C-A5FD-4A46-9B8D-C4FDC3C0F2D9}"/>
              </a:ext>
            </a:extLst>
          </p:cNvPr>
          <p:cNvSpPr/>
          <p:nvPr/>
        </p:nvSpPr>
        <p:spPr>
          <a:xfrm>
            <a:off x="3157728" y="3419948"/>
            <a:ext cx="1298640" cy="954107"/>
          </a:xfrm>
          <a:prstGeom prst="rect">
            <a:avLst/>
          </a:prstGeom>
        </p:spPr>
        <p:txBody>
          <a:bodyPr wrap="square">
            <a:spAutoFit/>
          </a:bodyPr>
          <a:lstStyle/>
          <a:p>
            <a:pPr>
              <a:buClr>
                <a:schemeClr val="accent3"/>
              </a:buClr>
              <a:buFont typeface="Wingdings 2"/>
              <a:buChar char=""/>
              <a:defRPr/>
            </a:pPr>
            <a:r>
              <a:rPr lang="en-US"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 Parent and Family Engagement Plan (PFEP)</a:t>
            </a:r>
          </a:p>
        </p:txBody>
      </p:sp>
      <p:sp>
        <p:nvSpPr>
          <p:cNvPr id="14" name="Rectangle 13">
            <a:extLst>
              <a:ext uri="{FF2B5EF4-FFF2-40B4-BE49-F238E27FC236}">
                <a16:creationId xmlns:a16="http://schemas.microsoft.com/office/drawing/2014/main" id="{65977F7D-52EC-4ABB-B6B2-006ECD2B9A92}"/>
              </a:ext>
            </a:extLst>
          </p:cNvPr>
          <p:cNvSpPr/>
          <p:nvPr/>
        </p:nvSpPr>
        <p:spPr>
          <a:xfrm>
            <a:off x="4742688" y="3434001"/>
            <a:ext cx="1111278" cy="954107"/>
          </a:xfrm>
          <a:prstGeom prst="rect">
            <a:avLst/>
          </a:prstGeom>
        </p:spPr>
        <p:txBody>
          <a:bodyPr wrap="square">
            <a:spAutoFit/>
          </a:bodyPr>
          <a:lstStyle/>
          <a:p>
            <a:pPr>
              <a:buClr>
                <a:schemeClr val="accent3"/>
              </a:buClr>
              <a:buFont typeface="Wingdings 2"/>
              <a:buChar char=""/>
              <a:defRPr/>
            </a:pPr>
            <a:r>
              <a:rPr lang="en-US"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rPr>
              <a:t>School-Parent-Student Compact</a:t>
            </a:r>
          </a:p>
        </p:txBody>
      </p:sp>
      <p:sp>
        <p:nvSpPr>
          <p:cNvPr id="15" name="Star: 5 Points 14">
            <a:extLst>
              <a:ext uri="{FF2B5EF4-FFF2-40B4-BE49-F238E27FC236}">
                <a16:creationId xmlns:a16="http://schemas.microsoft.com/office/drawing/2014/main" id="{6136C996-F299-8CCA-6EE2-BD8E0CB58A08}"/>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643F59F7-19F0-C042-7CBE-9F052645B3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486681896"/>
      </p:ext>
    </p:extLst>
  </p:cSld>
  <p:clrMapOvr>
    <a:masterClrMapping/>
  </p:clrMapOvr>
  <p:transition advTm="2674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D76F2-EF88-4AAD-A93B-45457B89C67E}"/>
              </a:ext>
            </a:extLst>
          </p:cNvPr>
          <p:cNvSpPr>
            <a:spLocks noGrp="1"/>
          </p:cNvSpPr>
          <p:nvPr>
            <p:ph type="title"/>
          </p:nvPr>
        </p:nvSpPr>
        <p:spPr>
          <a:xfrm>
            <a:off x="1007633" y="263295"/>
            <a:ext cx="6677891" cy="857400"/>
          </a:xfrm>
        </p:spPr>
        <p:txBody>
          <a:bodyPr/>
          <a:lstStyle/>
          <a:p>
            <a:r>
              <a:rPr lang="en-US" dirty="0">
                <a:solidFill>
                  <a:schemeClr val="tx1"/>
                </a:solidFill>
              </a:rPr>
              <a:t>Parent-School-Student Compact</a:t>
            </a:r>
          </a:p>
        </p:txBody>
      </p:sp>
      <p:sp>
        <p:nvSpPr>
          <p:cNvPr id="3" name="Text Placeholder 2">
            <a:extLst>
              <a:ext uri="{FF2B5EF4-FFF2-40B4-BE49-F238E27FC236}">
                <a16:creationId xmlns:a16="http://schemas.microsoft.com/office/drawing/2014/main" id="{A462ECDD-C4E5-495D-85CD-26969A56340E}"/>
              </a:ext>
            </a:extLst>
          </p:cNvPr>
          <p:cNvSpPr>
            <a:spLocks noGrp="1"/>
          </p:cNvSpPr>
          <p:nvPr>
            <p:ph type="body" idx="1"/>
          </p:nvPr>
        </p:nvSpPr>
        <p:spPr>
          <a:xfrm>
            <a:off x="1119557" y="1215934"/>
            <a:ext cx="3136800" cy="2640732"/>
          </a:xfrm>
        </p:spPr>
        <p:txBody>
          <a:bodyPr/>
          <a:lstStyle/>
          <a:p>
            <a:r>
              <a:rPr 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a:t>
            </a:r>
            <a:r>
              <a:rPr lang="en-US" sz="14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purpose</a:t>
            </a:r>
            <a:r>
              <a:rPr 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the compact is to foster student achievement. By signing the Parent-School-Student Compact, (Insert name of school here), teachers, staff, parents and students agree to work together to share the responsibility of helping </a:t>
            </a:r>
            <a:r>
              <a:rPr lang="en-US" sz="14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students meet or exceed state, district and school academic goals. </a:t>
            </a:r>
          </a:p>
          <a:p>
            <a:endParaRPr lang="en-US" dirty="0"/>
          </a:p>
        </p:txBody>
      </p:sp>
      <p:sp>
        <p:nvSpPr>
          <p:cNvPr id="4" name="Text Placeholder 3">
            <a:extLst>
              <a:ext uri="{FF2B5EF4-FFF2-40B4-BE49-F238E27FC236}">
                <a16:creationId xmlns:a16="http://schemas.microsoft.com/office/drawing/2014/main" id="{B0404605-EAC2-49DF-AEAF-09BA7E962D18}"/>
              </a:ext>
            </a:extLst>
          </p:cNvPr>
          <p:cNvSpPr>
            <a:spLocks noGrp="1"/>
          </p:cNvSpPr>
          <p:nvPr>
            <p:ph type="body" idx="2"/>
          </p:nvPr>
        </p:nvSpPr>
        <p:spPr>
          <a:xfrm>
            <a:off x="4346578" y="1215934"/>
            <a:ext cx="3136800" cy="2335530"/>
          </a:xfrm>
        </p:spPr>
        <p:txBody>
          <a:bodyPr/>
          <a:lstStyle/>
          <a:p>
            <a:r>
              <a:rPr 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Parent-School-Student Compact is updated every year to include parent, student, teacher, and staff input. Parent, student, teacher and staff comments are welcome at any time during the year.</a:t>
            </a:r>
          </a:p>
          <a:p>
            <a:endParaRPr lang="en-US" dirty="0"/>
          </a:p>
        </p:txBody>
      </p:sp>
      <p:sp>
        <p:nvSpPr>
          <p:cNvPr id="5" name="Slide Number Placeholder 4">
            <a:extLst>
              <a:ext uri="{FF2B5EF4-FFF2-40B4-BE49-F238E27FC236}">
                <a16:creationId xmlns:a16="http://schemas.microsoft.com/office/drawing/2014/main" id="{D164F21E-811E-4AA3-BB74-64E40843BC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11" name="TextBox 10">
            <a:extLst>
              <a:ext uri="{FF2B5EF4-FFF2-40B4-BE49-F238E27FC236}">
                <a16:creationId xmlns:a16="http://schemas.microsoft.com/office/drawing/2014/main" id="{6C4D5C6B-BE56-48D5-AE56-3A31682F7E51}"/>
              </a:ext>
            </a:extLst>
          </p:cNvPr>
          <p:cNvSpPr txBox="1"/>
          <p:nvPr/>
        </p:nvSpPr>
        <p:spPr>
          <a:xfrm>
            <a:off x="5191334" y="3551464"/>
            <a:ext cx="3359727" cy="1384995"/>
          </a:xfrm>
          <a:prstGeom prst="rect">
            <a:avLst/>
          </a:prstGeom>
          <a:noFill/>
        </p:spPr>
        <p:txBody>
          <a:bodyPr wrap="square" rtlCol="0">
            <a:spAutoFit/>
          </a:bodyPr>
          <a:lstStyle/>
          <a:p>
            <a:r>
              <a:rPr lang="en-US"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Please review and sign your child’s Compact.</a:t>
            </a:r>
          </a:p>
          <a:p>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dirty="0">
                <a:solidFill>
                  <a:srgbClr val="0070C0"/>
                </a:solidFill>
                <a:highlight>
                  <a:srgbClr val="FFFF00"/>
                </a:highlight>
                <a:latin typeface="Nirmala UI Semilight" panose="020B0402040204020203" pitchFamily="34" charset="0"/>
                <a:ea typeface="Nirmala UI Semilight" panose="020B0402040204020203" pitchFamily="34" charset="0"/>
                <a:cs typeface="Nirmala UI Semilight" panose="020B0402040204020203" pitchFamily="34" charset="0"/>
              </a:rPr>
              <a:t>Our goal is to receive 100% signed compacts!</a:t>
            </a:r>
          </a:p>
          <a:p>
            <a:endParaRPr lang="en-US" dirty="0"/>
          </a:p>
        </p:txBody>
      </p:sp>
      <p:sp>
        <p:nvSpPr>
          <p:cNvPr id="9" name="Star: 5 Points 8">
            <a:extLst>
              <a:ext uri="{FF2B5EF4-FFF2-40B4-BE49-F238E27FC236}">
                <a16:creationId xmlns:a16="http://schemas.microsoft.com/office/drawing/2014/main" id="{818A4003-A7D0-2F5B-7217-BC306D81DF11}"/>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098" name="Picture 2" descr="Science Says Only 8 Percent of People Actually Achieve Their Goals. Here  Are 7 Things They Do Differently | Inc.com">
            <a:extLst>
              <a:ext uri="{FF2B5EF4-FFF2-40B4-BE49-F238E27FC236}">
                <a16:creationId xmlns:a16="http://schemas.microsoft.com/office/drawing/2014/main" id="{901BD940-0E72-DCC4-A674-E42E5DBA9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805" y="3625439"/>
            <a:ext cx="1676876" cy="138499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3F91ECA4-EAA8-0262-F98D-380FBAE724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309680413"/>
      </p:ext>
    </p:extLst>
  </p:cSld>
  <p:clrMapOvr>
    <a:masterClrMapping/>
  </p:clrMapOvr>
  <p:transition advTm="5202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E0E82E-C8E7-4BD0-8356-B29B89BDE6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2" name="Title 1">
            <a:extLst>
              <a:ext uri="{FF2B5EF4-FFF2-40B4-BE49-F238E27FC236}">
                <a16:creationId xmlns:a16="http://schemas.microsoft.com/office/drawing/2014/main" id="{F23FB93B-7E87-4006-A63C-A5AF3536A0F1}"/>
              </a:ext>
            </a:extLst>
          </p:cNvPr>
          <p:cNvSpPr>
            <a:spLocks noGrp="1"/>
          </p:cNvSpPr>
          <p:nvPr>
            <p:ph type="title" idx="4294967295"/>
          </p:nvPr>
        </p:nvSpPr>
        <p:spPr>
          <a:xfrm>
            <a:off x="0" y="358775"/>
            <a:ext cx="6462713" cy="857250"/>
          </a:xfrm>
        </p:spPr>
        <p:txBody>
          <a:bodyPr/>
          <a:lstStyle/>
          <a:p>
            <a:endParaRPr lang="en-US" dirty="0">
              <a:solidFill>
                <a:schemeClr val="tx1"/>
              </a:solidFill>
            </a:endParaRPr>
          </a:p>
        </p:txBody>
      </p:sp>
      <p:sp>
        <p:nvSpPr>
          <p:cNvPr id="5" name="Star: 5 Points 4">
            <a:extLst>
              <a:ext uri="{FF2B5EF4-FFF2-40B4-BE49-F238E27FC236}">
                <a16:creationId xmlns:a16="http://schemas.microsoft.com/office/drawing/2014/main" id="{DC2CA0E8-772B-4F1E-A9E1-B4877FB8CC11}"/>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368728E-F0F6-0CE2-59B9-A2FDC4CE4105}"/>
              </a:ext>
            </a:extLst>
          </p:cNvPr>
          <p:cNvPicPr>
            <a:picLocks noChangeAspect="1"/>
          </p:cNvPicPr>
          <p:nvPr/>
        </p:nvPicPr>
        <p:blipFill>
          <a:blip r:embed="rId5"/>
          <a:stretch>
            <a:fillRect/>
          </a:stretch>
        </p:blipFill>
        <p:spPr>
          <a:xfrm>
            <a:off x="1991762" y="0"/>
            <a:ext cx="4470951" cy="5143500"/>
          </a:xfrm>
          <a:prstGeom prst="rect">
            <a:avLst/>
          </a:prstGeom>
        </p:spPr>
      </p:pic>
      <p:pic>
        <p:nvPicPr>
          <p:cNvPr id="3" name="Audio 2">
            <a:hlinkClick r:id="" action="ppaction://media"/>
            <a:extLst>
              <a:ext uri="{FF2B5EF4-FFF2-40B4-BE49-F238E27FC236}">
                <a16:creationId xmlns:a16="http://schemas.microsoft.com/office/drawing/2014/main" id="{2BC65A95-2DA5-B2D9-28C3-916C7DBF92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707896478"/>
      </p:ext>
    </p:extLst>
  </p:cSld>
  <p:clrMapOvr>
    <a:masterClrMapping/>
  </p:clrMapOvr>
  <p:transition advTm="2184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D142-AA80-401D-AAB2-BB2AAFFD43DD}"/>
              </a:ext>
            </a:extLst>
          </p:cNvPr>
          <p:cNvSpPr>
            <a:spLocks noGrp="1"/>
          </p:cNvSpPr>
          <p:nvPr>
            <p:ph type="title"/>
          </p:nvPr>
        </p:nvSpPr>
        <p:spPr/>
        <p:txBody>
          <a:bodyPr/>
          <a:lstStyle/>
          <a:p>
            <a:r>
              <a:rPr lang="en-US" altLang="en-US" dirty="0">
                <a:solidFill>
                  <a:schemeClr val="tx1">
                    <a:lumMod val="75000"/>
                  </a:schemeClr>
                </a:solidFill>
              </a:rPr>
              <a:t>Parent and Family Engagement Plan (PFEP)</a:t>
            </a:r>
            <a:endParaRPr lang="en-US" dirty="0"/>
          </a:p>
        </p:txBody>
      </p:sp>
      <p:sp>
        <p:nvSpPr>
          <p:cNvPr id="3" name="Text Placeholder 2">
            <a:extLst>
              <a:ext uri="{FF2B5EF4-FFF2-40B4-BE49-F238E27FC236}">
                <a16:creationId xmlns:a16="http://schemas.microsoft.com/office/drawing/2014/main" id="{D874B75A-1467-41AB-915C-C157FA8F86B0}"/>
              </a:ext>
            </a:extLst>
          </p:cNvPr>
          <p:cNvSpPr>
            <a:spLocks noGrp="1"/>
          </p:cNvSpPr>
          <p:nvPr>
            <p:ph type="body" idx="1"/>
          </p:nvPr>
        </p:nvSpPr>
        <p:spPr/>
        <p:txBody>
          <a:bodyPr/>
          <a:lstStyle/>
          <a:p>
            <a:pPr marL="0" indent="0">
              <a:buNone/>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PFEP Sections include information about the following: </a:t>
            </a:r>
          </a:p>
          <a:p>
            <a:pPr lvl="0"/>
            <a:endPar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Curriculum and Family Involvement Nights</a:t>
            </a: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ESOL Information Sessions and conferences with teachers</a:t>
            </a: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Connect Ed Calls, school website, and Class Dojo</a:t>
            </a:r>
          </a:p>
          <a:p>
            <a:pPr marL="600075" lvl="1" indent="-257175">
              <a:buFont typeface="Arial" panose="020B0604020202020204" pitchFamily="34" charset="0"/>
              <a:buChar char="•"/>
            </a:pP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Virtual and on campus meeting options</a:t>
            </a:r>
          </a:p>
          <a:p>
            <a:pPr marL="600075" lvl="1" indent="-257175">
              <a:buFont typeface="Arial" panose="020B0604020202020204" pitchFamily="34" charset="0"/>
              <a:buChar char="•"/>
            </a:pPr>
            <a:endPar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dirty="0"/>
          </a:p>
        </p:txBody>
      </p:sp>
      <p:sp>
        <p:nvSpPr>
          <p:cNvPr id="4" name="Slide Number Placeholder 3">
            <a:extLst>
              <a:ext uri="{FF2B5EF4-FFF2-40B4-BE49-F238E27FC236}">
                <a16:creationId xmlns:a16="http://schemas.microsoft.com/office/drawing/2014/main" id="{061AFB6A-C9EA-4C4F-AF77-956073ED32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9218" name="Picture 2" descr="Parent Training - Group - 360 Behavioral Health">
            <a:extLst>
              <a:ext uri="{FF2B5EF4-FFF2-40B4-BE49-F238E27FC236}">
                <a16:creationId xmlns:a16="http://schemas.microsoft.com/office/drawing/2014/main" id="{9F899E71-AE4D-F7D3-85F3-C08DB06149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7877" y="3483429"/>
            <a:ext cx="2231361" cy="1442459"/>
          </a:xfrm>
          <a:prstGeom prst="rect">
            <a:avLst/>
          </a:prstGeom>
          <a:noFill/>
          <a:extLst>
            <a:ext uri="{909E8E84-426E-40DD-AFC4-6F175D3DCCD1}">
              <a14:hiddenFill xmlns:a14="http://schemas.microsoft.com/office/drawing/2010/main">
                <a:solidFill>
                  <a:srgbClr val="FFFFFF"/>
                </a:solidFill>
              </a14:hiddenFill>
            </a:ext>
          </a:extLst>
        </p:spPr>
      </p:pic>
      <p:sp>
        <p:nvSpPr>
          <p:cNvPr id="6" name="Star: 5 Points 5">
            <a:extLst>
              <a:ext uri="{FF2B5EF4-FFF2-40B4-BE49-F238E27FC236}">
                <a16:creationId xmlns:a16="http://schemas.microsoft.com/office/drawing/2014/main" id="{2133D7E7-121A-F720-4618-E3AAB557D623}"/>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10BB3139-1928-D07E-E408-895869D85D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073899998"/>
      </p:ext>
    </p:extLst>
  </p:cSld>
  <p:clrMapOvr>
    <a:masterClrMapping/>
  </p:clrMapOvr>
  <p:transition advTm="6792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152F-63D3-482F-96E7-33310E2EB597}"/>
              </a:ext>
            </a:extLst>
          </p:cNvPr>
          <p:cNvSpPr>
            <a:spLocks noGrp="1"/>
          </p:cNvSpPr>
          <p:nvPr>
            <p:ph type="title"/>
          </p:nvPr>
        </p:nvSpPr>
        <p:spPr/>
        <p:txBody>
          <a:bodyPr/>
          <a:lstStyle/>
          <a:p>
            <a:r>
              <a:rPr lang="en-US" altLang="en-US" dirty="0">
                <a:solidFill>
                  <a:schemeClr val="tx1">
                    <a:lumMod val="75000"/>
                  </a:schemeClr>
                </a:solidFill>
              </a:rPr>
              <a:t>Parent Advisory Council (PAC)</a:t>
            </a:r>
            <a:endParaRPr lang="en-US" dirty="0">
              <a:solidFill>
                <a:schemeClr val="tx1">
                  <a:lumMod val="75000"/>
                </a:schemeClr>
              </a:solidFill>
            </a:endParaRPr>
          </a:p>
        </p:txBody>
      </p:sp>
      <p:sp>
        <p:nvSpPr>
          <p:cNvPr id="3" name="Text Placeholder 2">
            <a:extLst>
              <a:ext uri="{FF2B5EF4-FFF2-40B4-BE49-F238E27FC236}">
                <a16:creationId xmlns:a16="http://schemas.microsoft.com/office/drawing/2014/main" id="{2E9D2DB4-7985-4832-9C2B-0790191C4DBD}"/>
              </a:ext>
            </a:extLst>
          </p:cNvPr>
          <p:cNvSpPr>
            <a:spLocks noGrp="1"/>
          </p:cNvSpPr>
          <p:nvPr>
            <p:ph type="body" idx="1"/>
          </p:nvPr>
        </p:nvSpPr>
        <p:spPr>
          <a:xfrm>
            <a:off x="893700" y="1489166"/>
            <a:ext cx="6462600" cy="2535580"/>
          </a:xfrm>
        </p:spPr>
        <p:txBody>
          <a:bodyPr/>
          <a:lstStyle/>
          <a:p>
            <a:pPr>
              <a:buFont typeface="Arial" panose="020B0604020202020204" pitchFamily="34" charset="0"/>
              <a:buChar char="•"/>
              <a:defRPr/>
            </a:pPr>
            <a:r>
              <a:rPr lang="en-US" sz="12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District has a Parent and Family Engagement Plan. The summary of the plan is in the Title I School &amp; Family Partnership Overview.</a:t>
            </a:r>
            <a:endPar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12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You may access the full plan at </a:t>
            </a:r>
            <a:r>
              <a:rPr lang="en-US" sz="12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www.pcsb.org/titleone</a:t>
            </a:r>
            <a:endParaRPr lang="en-US" sz="1200"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r>
              <a:rPr lang="en-US" sz="12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 Advisory Council (PAC) is responsible for reviewing and revising the District PFEP.  </a:t>
            </a:r>
          </a:p>
          <a:p>
            <a:pPr>
              <a:buFont typeface="Arial" panose="020B0604020202020204" pitchFamily="34" charset="0"/>
              <a:buChar char="•"/>
              <a:defRPr/>
            </a:pPr>
            <a:r>
              <a:rPr lang="en-US" sz="12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PAC will meet virtually or in-person with the district’s Title I staff.</a:t>
            </a:r>
          </a:p>
          <a:p>
            <a:pPr>
              <a:buFont typeface="Arial" panose="020B0604020202020204" pitchFamily="34" charset="0"/>
              <a:buChar char="•"/>
              <a:defRPr/>
            </a:pPr>
            <a:r>
              <a:rPr lang="en-US" sz="1200" dirty="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Each school is committed to having at least one member representative on PAC. </a:t>
            </a:r>
          </a:p>
          <a:p>
            <a:pPr>
              <a:buFont typeface="Arial" panose="020B0604020202020204" pitchFamily="34" charset="0"/>
              <a:buChar char="•"/>
              <a:defRPr/>
            </a:pPr>
            <a:r>
              <a:rPr lang="en-US" sz="12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PAC meets twice a year, if you are interested in representing our school please notify, </a:t>
            </a:r>
            <a:r>
              <a:rPr lang="en-US" sz="12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Stephanie Blackman at </a:t>
            </a:r>
            <a:r>
              <a:rPr lang="en-US" sz="12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hlinkClick r:id="rId6"/>
              </a:rPr>
              <a:t>blackmans@pcsb.org</a:t>
            </a:r>
            <a:endParaRPr lang="en-US" sz="12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a:buFont typeface="Arial" panose="020B0604020202020204" pitchFamily="34" charset="0"/>
              <a:buChar char="•"/>
              <a:defRPr/>
            </a:pPr>
            <a:endParaRPr lang="en-US" sz="12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dirty="0"/>
          </a:p>
        </p:txBody>
      </p:sp>
      <p:sp>
        <p:nvSpPr>
          <p:cNvPr id="4" name="Slide Number Placeholder 3">
            <a:extLst>
              <a:ext uri="{FF2B5EF4-FFF2-40B4-BE49-F238E27FC236}">
                <a16:creationId xmlns:a16="http://schemas.microsoft.com/office/drawing/2014/main" id="{DAFD36BA-DA48-46FC-899D-2594D4C97C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5" name="Star: 5 Points 4">
            <a:extLst>
              <a:ext uri="{FF2B5EF4-FFF2-40B4-BE49-F238E27FC236}">
                <a16:creationId xmlns:a16="http://schemas.microsoft.com/office/drawing/2014/main" id="{09CAD96A-039D-7872-A16D-F649BD323C93}"/>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2CB8337C-0680-C2D3-94E2-37AC89DB25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409058185"/>
      </p:ext>
    </p:extLst>
  </p:cSld>
  <p:clrMapOvr>
    <a:masterClrMapping/>
  </p:clrMapOvr>
  <p:transition advTm="4993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9E14-1138-9888-059C-34AA300D50D0}"/>
              </a:ext>
            </a:extLst>
          </p:cNvPr>
          <p:cNvSpPr>
            <a:spLocks noGrp="1"/>
          </p:cNvSpPr>
          <p:nvPr>
            <p:ph type="title"/>
          </p:nvPr>
        </p:nvSpPr>
        <p:spPr>
          <a:xfrm>
            <a:off x="683910" y="0"/>
            <a:ext cx="7029729" cy="857400"/>
          </a:xfrm>
        </p:spPr>
        <p:txBody>
          <a:bodyPr/>
          <a:lstStyle/>
          <a:p>
            <a:pPr algn="ctr"/>
            <a:r>
              <a:rPr lang="en-US" dirty="0">
                <a:solidFill>
                  <a:schemeClr val="tx1">
                    <a:lumMod val="50000"/>
                  </a:schemeClr>
                </a:solidFill>
              </a:rPr>
              <a:t>Recruitment Video: We Want you !</a:t>
            </a:r>
          </a:p>
        </p:txBody>
      </p:sp>
      <p:sp>
        <p:nvSpPr>
          <p:cNvPr id="3" name="Text Placeholder 2">
            <a:extLst>
              <a:ext uri="{FF2B5EF4-FFF2-40B4-BE49-F238E27FC236}">
                <a16:creationId xmlns:a16="http://schemas.microsoft.com/office/drawing/2014/main" id="{21FCCD1A-6532-FBC8-A908-EF87F8BA895E}"/>
              </a:ext>
            </a:extLst>
          </p:cNvPr>
          <p:cNvSpPr>
            <a:spLocks noGrp="1"/>
          </p:cNvSpPr>
          <p:nvPr>
            <p:ph type="body" idx="1"/>
          </p:nvPr>
        </p:nvSpPr>
        <p:spPr>
          <a:xfrm>
            <a:off x="850992" y="1480406"/>
            <a:ext cx="7029729" cy="2182687"/>
          </a:xfrm>
        </p:spPr>
        <p:txBody>
          <a:bodyPr/>
          <a:lstStyle/>
          <a:p>
            <a:pPr marL="114300" indent="0" algn="ctr">
              <a:buNone/>
            </a:pPr>
            <a:r>
              <a:rPr lang="en-US" sz="3600" u="sng" dirty="0">
                <a:solidFill>
                  <a:schemeClr val="accent3">
                    <a:lumMod val="75000"/>
                  </a:schemeClr>
                </a:solidFill>
                <a:effectLst/>
                <a:latin typeface="Arial" panose="020B060402020202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Parent Advisory Council (PAC)</a:t>
            </a:r>
            <a:r>
              <a:rPr lang="en-US" sz="3600" u="sng" dirty="0">
                <a:solidFill>
                  <a:schemeClr val="accent3">
                    <a:lumMod val="75000"/>
                  </a:schemeClr>
                </a:solidFill>
                <a:effectLst/>
                <a:latin typeface="Arial" panose="020B0604020202020204" pitchFamily="34" charset="0"/>
                <a:ea typeface="Calibri" panose="020F0502020204030204" pitchFamily="34" charset="0"/>
              </a:rPr>
              <a:t> Video</a:t>
            </a:r>
            <a:endParaRPr lang="en-US" sz="3600" dirty="0">
              <a:solidFill>
                <a:schemeClr val="accent3">
                  <a:lumMod val="75000"/>
                </a:schemeClr>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DDA3234B-EC86-DFA4-D626-C19A10B10E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5" name="Star: 5 Points 4">
            <a:extLst>
              <a:ext uri="{FF2B5EF4-FFF2-40B4-BE49-F238E27FC236}">
                <a16:creationId xmlns:a16="http://schemas.microsoft.com/office/drawing/2014/main" id="{28DAF47F-043D-EB1C-9568-81E9CF774642}"/>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Recorded Sound">
            <a:hlinkClick r:id="" action="ppaction://media"/>
            <a:extLst>
              <a:ext uri="{FF2B5EF4-FFF2-40B4-BE49-F238E27FC236}">
                <a16:creationId xmlns:a16="http://schemas.microsoft.com/office/drawing/2014/main" id="{B858DE53-555F-CCC9-90AC-0FD5C0EABD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17069" y="4415533"/>
            <a:ext cx="406400" cy="406400"/>
          </a:xfrm>
          <a:prstGeom prst="rect">
            <a:avLst/>
          </a:prstGeom>
        </p:spPr>
      </p:pic>
    </p:spTree>
    <p:extLst>
      <p:ext uri="{BB962C8B-B14F-4D97-AF65-F5344CB8AC3E}">
        <p14:creationId xmlns:p14="http://schemas.microsoft.com/office/powerpoint/2010/main" val="206659385"/>
      </p:ext>
    </p:extLst>
  </p:cSld>
  <p:clrMapOvr>
    <a:masterClrMapping/>
  </p:clrMapOvr>
  <p:transition advTm="971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4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15"/>
          <p:cNvSpPr txBox="1">
            <a:spLocks noGrp="1"/>
          </p:cNvSpPr>
          <p:nvPr>
            <p:ph type="subTitle" idx="1"/>
          </p:nvPr>
        </p:nvSpPr>
        <p:spPr>
          <a:xfrm>
            <a:off x="823295" y="101382"/>
            <a:ext cx="7772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Parent Advisory Council (PAC) Interest Form</a:t>
            </a:r>
            <a:endParaRPr dirty="0"/>
          </a:p>
        </p:txBody>
      </p:sp>
      <p:sp>
        <p:nvSpPr>
          <p:cNvPr id="113" name="Google Shape;113;p15"/>
          <p:cNvSpPr txBox="1">
            <a:spLocks noGrp="1"/>
          </p:cNvSpPr>
          <p:nvPr>
            <p:ph type="sldNum" idx="12"/>
          </p:nvPr>
        </p:nvSpPr>
        <p:spPr>
          <a:xfrm>
            <a:off x="252423" y="4255515"/>
            <a:ext cx="9144000" cy="31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16</a:t>
            </a:fld>
            <a:endParaRPr/>
          </a:p>
        </p:txBody>
      </p:sp>
      <p:pic>
        <p:nvPicPr>
          <p:cNvPr id="5124" name="Picture 4" descr="QRCode for 2022-23 Parent Advisory Council (PAC) &#10;Interest Form">
            <a:extLst>
              <a:ext uri="{FF2B5EF4-FFF2-40B4-BE49-F238E27FC236}">
                <a16:creationId xmlns:a16="http://schemas.microsoft.com/office/drawing/2014/main" id="{6BB4C57B-5E3D-8BF2-EA42-3707C635DA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352" y="1085683"/>
            <a:ext cx="2817893" cy="2449723"/>
          </a:xfrm>
          <a:prstGeom prst="rect">
            <a:avLst/>
          </a:prstGeom>
          <a:noFill/>
          <a:extLst>
            <a:ext uri="{909E8E84-426E-40DD-AFC4-6F175D3DCCD1}">
              <a14:hiddenFill xmlns:a14="http://schemas.microsoft.com/office/drawing/2010/main">
                <a:solidFill>
                  <a:srgbClr val="FFFFFF"/>
                </a:solidFill>
              </a14:hiddenFill>
            </a:ext>
          </a:extLst>
        </p:spPr>
      </p:pic>
      <p:sp>
        <p:nvSpPr>
          <p:cNvPr id="7" name="Star: 5 Points 6">
            <a:extLst>
              <a:ext uri="{FF2B5EF4-FFF2-40B4-BE49-F238E27FC236}">
                <a16:creationId xmlns:a16="http://schemas.microsoft.com/office/drawing/2014/main" id="{4CF9A759-FDB5-1589-B995-8C1A9C50C57D}"/>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16331D70-37AD-F330-9002-083BD4C14A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pic>
        <p:nvPicPr>
          <p:cNvPr id="3" name="Recorded Sound">
            <a:hlinkClick r:id="" action="ppaction://media"/>
            <a:extLst>
              <a:ext uri="{FF2B5EF4-FFF2-40B4-BE49-F238E27FC236}">
                <a16:creationId xmlns:a16="http://schemas.microsoft.com/office/drawing/2014/main" id="{B5ECAC52-E92F-6BA3-343E-7CAB2DFECA3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68800" y="2368550"/>
            <a:ext cx="406400" cy="406400"/>
          </a:xfrm>
          <a:prstGeom prst="rect">
            <a:avLst/>
          </a:prstGeom>
        </p:spPr>
      </p:pic>
    </p:spTree>
  </p:cSld>
  <p:clrMapOvr>
    <a:masterClrMapping/>
  </p:clrMapOvr>
  <p:transition advTm="685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0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uild a Culture of Volunteered Accountability – TLNT">
            <a:extLst>
              <a:ext uri="{FF2B5EF4-FFF2-40B4-BE49-F238E27FC236}">
                <a16:creationId xmlns:a16="http://schemas.microsoft.com/office/drawing/2014/main" id="{5CA86E11-F7EE-7E39-8066-B09F6D5BBC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1504" y="2084937"/>
            <a:ext cx="2922496" cy="28409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77FF75-3E5B-4999-AA6E-005A9C0EE359}"/>
              </a:ext>
            </a:extLst>
          </p:cNvPr>
          <p:cNvSpPr>
            <a:spLocks noGrp="1"/>
          </p:cNvSpPr>
          <p:nvPr>
            <p:ph type="title"/>
          </p:nvPr>
        </p:nvSpPr>
        <p:spPr/>
        <p:txBody>
          <a:bodyPr/>
          <a:lstStyle/>
          <a:p>
            <a:r>
              <a:rPr lang="en-US" dirty="0">
                <a:solidFill>
                  <a:schemeClr val="tx1">
                    <a:lumMod val="75000"/>
                  </a:schemeClr>
                </a:solidFill>
              </a:rPr>
              <a:t>Accountability </a:t>
            </a:r>
          </a:p>
        </p:txBody>
      </p:sp>
      <p:sp>
        <p:nvSpPr>
          <p:cNvPr id="3" name="Text Placeholder 2">
            <a:extLst>
              <a:ext uri="{FF2B5EF4-FFF2-40B4-BE49-F238E27FC236}">
                <a16:creationId xmlns:a16="http://schemas.microsoft.com/office/drawing/2014/main" id="{B2012329-BFCE-42E2-9830-FA85866DE92A}"/>
              </a:ext>
            </a:extLst>
          </p:cNvPr>
          <p:cNvSpPr>
            <a:spLocks noGrp="1"/>
          </p:cNvSpPr>
          <p:nvPr>
            <p:ph type="body" idx="1"/>
          </p:nvPr>
        </p:nvSpPr>
        <p:spPr/>
        <p:txBody>
          <a:bodyPr/>
          <a:lstStyle/>
          <a:p>
            <a:pPr marL="301943" lvl="1" indent="0">
              <a:buNone/>
            </a:pPr>
            <a:r>
              <a:rPr lang="en-US" altLang="en-US" sz="1400" dirty="0">
                <a:solidFill>
                  <a:schemeClr val="tx1">
                    <a:lumMod val="75000"/>
                  </a:schemeClr>
                </a:solidFill>
                <a:latin typeface="Nirmala UI" panose="020B0502040204020203" pitchFamily="34" charset="0"/>
                <a:ea typeface="Nirmala UI" panose="020B0502040204020203" pitchFamily="34" charset="0"/>
                <a:cs typeface="Nirmala UI" panose="020B0502040204020203" pitchFamily="34" charset="0"/>
              </a:rPr>
              <a:t>School Report Cards </a:t>
            </a:r>
          </a:p>
          <a:p>
            <a:pPr marL="301943" lvl="1" indent="0">
              <a:buNone/>
            </a:pPr>
            <a:endParaRPr lang="en-US" altLang="en-US" sz="1400" dirty="0">
              <a:solidFill>
                <a:schemeClr val="tx1">
                  <a:lumMod val="75000"/>
                </a:schemeClr>
              </a:solidFill>
              <a:latin typeface="Nirmala UI" panose="020B0502040204020203" pitchFamily="34" charset="0"/>
              <a:ea typeface="Nirmala UI" panose="020B0502040204020203" pitchFamily="34" charset="0"/>
              <a:cs typeface="Nirmala UI" panose="020B0502040204020203" pitchFamily="34" charset="0"/>
            </a:endParaRP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School Grade and Overview</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Population and Enrollment </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Assessments – Academic Achievement, Growth, and Population</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Assessments – English Language Learners </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Graduation and Beyond</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Educator Qualifications and Equity </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Long-Term Goals and Interim Progress</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Accelerated Course Enrollment </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Per-Pupil Expenditures </a:t>
            </a:r>
          </a:p>
          <a:p>
            <a:pPr lvl="1"/>
            <a:r>
              <a:rPr lang="en-US" altLang="en-US" sz="14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National Data</a:t>
            </a:r>
          </a:p>
          <a:p>
            <a:pPr lvl="1"/>
            <a:endParaRPr lang="en-US" altLang="en-US" sz="1400"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p>
            <a:pPr marL="301943" lvl="1" indent="0">
              <a:buNone/>
            </a:pPr>
            <a:r>
              <a:rPr lang="en-US" altLang="en-US" sz="1400" dirty="0">
                <a:solidFill>
                  <a:schemeClr val="tx1"/>
                </a:solidFill>
                <a:latin typeface="Nirmala UI" panose="020B0502040204020203" pitchFamily="34" charset="0"/>
                <a:ea typeface="Nirmala UI" panose="020B0502040204020203" pitchFamily="34" charset="0"/>
                <a:cs typeface="Nirmala UI" panose="020B0502040204020203" pitchFamily="34" charset="0"/>
              </a:rPr>
              <a:t>Available online at </a:t>
            </a:r>
            <a:r>
              <a:rPr lang="en-US" sz="1400" dirty="0">
                <a:hlinkClick r:id="rId5"/>
              </a:rPr>
              <a:t>https://edudata.fldoe.org/</a:t>
            </a:r>
            <a:r>
              <a:rPr lang="en-US" altLang="en-US" sz="1400" dirty="0">
                <a:solidFill>
                  <a:schemeClr val="tx1"/>
                </a:solidFill>
                <a:latin typeface="Nirmala UI" panose="020B0502040204020203" pitchFamily="34" charset="0"/>
                <a:ea typeface="Nirmala UI" panose="020B0502040204020203" pitchFamily="34" charset="0"/>
                <a:cs typeface="Nirmala UI" panose="020B0502040204020203" pitchFamily="34" charset="0"/>
              </a:rPr>
              <a:t> </a:t>
            </a:r>
            <a:r>
              <a:rPr lang="en-US" sz="1400" dirty="0">
                <a:solidFill>
                  <a:schemeClr val="tx1"/>
                </a:solidFill>
                <a:latin typeface="Nirmala UI" panose="020B0502040204020203" pitchFamily="34" charset="0"/>
                <a:ea typeface="Nirmala UI" panose="020B0502040204020203" pitchFamily="34" charset="0"/>
                <a:cs typeface="Nirmala UI" panose="020B0502040204020203" pitchFamily="34" charset="0"/>
              </a:rPr>
              <a:t>or Front Office </a:t>
            </a:r>
          </a:p>
          <a:p>
            <a:endParaRPr lang="en-US" dirty="0"/>
          </a:p>
        </p:txBody>
      </p:sp>
      <p:sp>
        <p:nvSpPr>
          <p:cNvPr id="4" name="Slide Number Placeholder 3">
            <a:extLst>
              <a:ext uri="{FF2B5EF4-FFF2-40B4-BE49-F238E27FC236}">
                <a16:creationId xmlns:a16="http://schemas.microsoft.com/office/drawing/2014/main" id="{4ECECAAD-40EC-4BB2-BD2C-5F687F8DB4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6" name="Star: 5 Points 5">
            <a:extLst>
              <a:ext uri="{FF2B5EF4-FFF2-40B4-BE49-F238E27FC236}">
                <a16:creationId xmlns:a16="http://schemas.microsoft.com/office/drawing/2014/main" id="{295C641C-DA6B-4DB9-648D-DDB1ED52E283}"/>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712D765D-A2CB-A972-396F-3DB2C8ACB3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557818378"/>
      </p:ext>
    </p:extLst>
  </p:cSld>
  <p:clrMapOvr>
    <a:masterClrMapping/>
  </p:clrMapOvr>
  <p:transition advTm="4791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9"/>
        <p:cNvGrpSpPr/>
        <p:nvPr/>
      </p:nvGrpSpPr>
      <p:grpSpPr>
        <a:xfrm>
          <a:off x="0" y="0"/>
          <a:ext cx="0" cy="0"/>
          <a:chOff x="0" y="0"/>
          <a:chExt cx="0" cy="0"/>
        </a:xfrm>
      </p:grpSpPr>
      <p:sp>
        <p:nvSpPr>
          <p:cNvPr id="220" name="Google Shape;220;p26"/>
          <p:cNvSpPr txBox="1">
            <a:spLocks noGrp="1"/>
          </p:cNvSpPr>
          <p:nvPr>
            <p:ph type="ctrTitle" idx="4294967295"/>
          </p:nvPr>
        </p:nvSpPr>
        <p:spPr>
          <a:xfrm>
            <a:off x="940350" y="2160788"/>
            <a:ext cx="6444600" cy="822000"/>
          </a:xfrm>
          <a:prstGeom prst="rect">
            <a:avLst/>
          </a:prstGeom>
        </p:spPr>
        <p:txBody>
          <a:bodyPr spcFirstLastPara="1" wrap="square" lIns="91425" tIns="91425" rIns="91425" bIns="91425" anchor="b" anchorCtr="0">
            <a:noAutofit/>
          </a:bodyPr>
          <a:lstStyle/>
          <a:p>
            <a:pPr lvl="0"/>
            <a:r>
              <a:rPr lang="en-US" altLang="en-US" sz="4000" dirty="0">
                <a:solidFill>
                  <a:schemeClr val="tx1"/>
                </a:solidFill>
              </a:rPr>
              <a:t>Working Together for Student Success</a:t>
            </a:r>
            <a:endParaRPr sz="4000" b="1" dirty="0">
              <a:solidFill>
                <a:schemeClr val="tx1"/>
              </a:solidFill>
              <a:latin typeface="Lato"/>
              <a:ea typeface="Lato"/>
              <a:cs typeface="Lato"/>
              <a:sym typeface="Lato"/>
            </a:endParaRPr>
          </a:p>
        </p:txBody>
      </p:sp>
      <p:sp>
        <p:nvSpPr>
          <p:cNvPr id="221" name="Google Shape;221;p26"/>
          <p:cNvSpPr txBox="1">
            <a:spLocks noGrp="1"/>
          </p:cNvSpPr>
          <p:nvPr>
            <p:ph type="subTitle" idx="4294967295"/>
          </p:nvPr>
        </p:nvSpPr>
        <p:spPr>
          <a:xfrm>
            <a:off x="940350" y="3011512"/>
            <a:ext cx="6444600" cy="784800"/>
          </a:xfrm>
          <a:prstGeom prst="rect">
            <a:avLst/>
          </a:prstGeom>
        </p:spPr>
        <p:txBody>
          <a:bodyPr spcFirstLastPara="1" wrap="square" lIns="91425" tIns="91425" rIns="91425" bIns="91425" anchor="t" anchorCtr="0">
            <a:noAutofit/>
          </a:bodyPr>
          <a:lstStyle/>
          <a:p>
            <a:pPr marL="0" indent="0">
              <a:lnSpc>
                <a:spcPct val="90000"/>
              </a:lnSpc>
              <a:buNone/>
            </a:pPr>
            <a:r>
              <a:rPr lang="en-US" altLang="en-US" dirty="0">
                <a:solidFill>
                  <a:schemeClr val="accent1"/>
                </a:solidFill>
                <a:latin typeface="Nirmala UI Semilight" panose="020B0402040204020203" pitchFamily="34" charset="0"/>
                <a:ea typeface="Nirmala UI Semilight" panose="020B0402040204020203" pitchFamily="34" charset="0"/>
                <a:cs typeface="Nirmala UI Semilight" panose="020B0402040204020203" pitchFamily="34" charset="0"/>
              </a:rPr>
              <a:t>Please join us at SAC or PTA</a:t>
            </a:r>
            <a:r>
              <a:rPr lang="en-US" alt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marL="0" lvl="0" indent="0" algn="l" rtl="0">
              <a:spcBef>
                <a:spcPts val="600"/>
              </a:spcBef>
              <a:spcAft>
                <a:spcPts val="0"/>
              </a:spcAft>
              <a:buNone/>
            </a:pPr>
            <a:endParaRPr sz="2400" dirty="0">
              <a:solidFill>
                <a:schemeClr val="lt1"/>
              </a:solidFill>
            </a:endParaRPr>
          </a:p>
        </p:txBody>
      </p:sp>
      <p:sp>
        <p:nvSpPr>
          <p:cNvPr id="222" name="Google Shape;222;p26"/>
          <p:cNvSpPr/>
          <p:nvPr/>
        </p:nvSpPr>
        <p:spPr>
          <a:xfrm>
            <a:off x="0" y="2008388"/>
            <a:ext cx="940500" cy="668700"/>
          </a:xfrm>
          <a:prstGeom prst="rightArrow">
            <a:avLst>
              <a:gd name="adj1" fmla="val 61815"/>
              <a:gd name="adj2"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pic>
        <p:nvPicPr>
          <p:cNvPr id="6" name="Picture 5">
            <a:extLst>
              <a:ext uri="{FF2B5EF4-FFF2-40B4-BE49-F238E27FC236}">
                <a16:creationId xmlns:a16="http://schemas.microsoft.com/office/drawing/2014/main" id="{A016998D-D089-4E2C-99D2-513C6BA2392C}"/>
              </a:ext>
            </a:extLst>
          </p:cNvPr>
          <p:cNvPicPr>
            <a:picLocks noChangeAspect="1"/>
          </p:cNvPicPr>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624484">
            <a:off x="6841625" y="891621"/>
            <a:ext cx="1556060" cy="1556060"/>
          </a:xfrm>
          <a:prstGeom prst="rect">
            <a:avLst/>
          </a:prstGeom>
        </p:spPr>
      </p:pic>
      <p:sp>
        <p:nvSpPr>
          <p:cNvPr id="7" name="Smiley Face 6">
            <a:extLst>
              <a:ext uri="{FF2B5EF4-FFF2-40B4-BE49-F238E27FC236}">
                <a16:creationId xmlns:a16="http://schemas.microsoft.com/office/drawing/2014/main" id="{B212A2F3-0179-7F2C-8BC2-9E9E8CCEB29A}"/>
              </a:ext>
            </a:extLst>
          </p:cNvPr>
          <p:cNvSpPr/>
          <p:nvPr/>
        </p:nvSpPr>
        <p:spPr>
          <a:xfrm>
            <a:off x="8206225" y="216822"/>
            <a:ext cx="548700" cy="313500"/>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EA47C9A9-518B-3D16-BC7D-5D42EB9C92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p:transition advTm="7566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CEE7-CA97-4222-A970-7F620AB0F4CA}"/>
              </a:ext>
            </a:extLst>
          </p:cNvPr>
          <p:cNvSpPr>
            <a:spLocks noGrp="1"/>
          </p:cNvSpPr>
          <p:nvPr>
            <p:ph type="title"/>
          </p:nvPr>
        </p:nvSpPr>
        <p:spPr/>
        <p:txBody>
          <a:bodyPr/>
          <a:lstStyle/>
          <a:p>
            <a:r>
              <a:rPr lang="en-US" dirty="0"/>
              <a:t>Additional Resources</a:t>
            </a:r>
          </a:p>
        </p:txBody>
      </p:sp>
      <p:pic>
        <p:nvPicPr>
          <p:cNvPr id="2050" name="Picture 2" descr="Get Engaged logo ">
            <a:extLst>
              <a:ext uri="{FF2B5EF4-FFF2-40B4-BE49-F238E27FC236}">
                <a16:creationId xmlns:a16="http://schemas.microsoft.com/office/drawing/2014/main" id="{2EF341C3-21FF-4C8D-8692-DBC8EA4B77F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73768" y="3837566"/>
            <a:ext cx="2200805" cy="119723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F223425-A455-4411-A50A-36506BD81B6B}"/>
              </a:ext>
            </a:extLst>
          </p:cNvPr>
          <p:cNvSpPr txBox="1"/>
          <p:nvPr/>
        </p:nvSpPr>
        <p:spPr>
          <a:xfrm>
            <a:off x="1191042" y="1390703"/>
            <a:ext cx="3471110" cy="1869743"/>
          </a:xfrm>
          <a:prstGeom prst="rect">
            <a:avLst/>
          </a:prstGeom>
          <a:noFill/>
        </p:spPr>
        <p:txBody>
          <a:bodyPr wrap="square" rtlCol="0">
            <a:spAutoFit/>
          </a:bodyPr>
          <a:lstStyle/>
          <a:p>
            <a:r>
              <a:rPr lang="en-US" sz="1050" b="1" dirty="0">
                <a:solidFill>
                  <a:srgbClr val="032B5B"/>
                </a:solidFill>
                <a:latin typeface="Open Sans Condensed"/>
              </a:rPr>
              <a:t>Learning at Home Family Resources - </a:t>
            </a:r>
            <a:r>
              <a:rPr lang="en-US" sz="1050" u="sng" dirty="0">
                <a:hlinkClick r:id="rId6"/>
              </a:rPr>
              <a:t>https://www.pcsb.org/Page/32836</a:t>
            </a:r>
            <a:endParaRPr lang="en-US" sz="1050" u="sng" dirty="0"/>
          </a:p>
          <a:p>
            <a:endParaRPr lang="en-US" sz="1050" b="1" dirty="0">
              <a:solidFill>
                <a:srgbClr val="032B5B"/>
              </a:solidFill>
              <a:latin typeface="Open Sans Condensed"/>
            </a:endParaRPr>
          </a:p>
          <a:p>
            <a:r>
              <a:rPr lang="en-US" sz="1050" b="1" dirty="0">
                <a:solidFill>
                  <a:srgbClr val="032B5B"/>
                </a:solidFill>
                <a:latin typeface="Open Sans Condensed"/>
              </a:rPr>
              <a:t>Volunteer in a Pinellas County School - </a:t>
            </a:r>
            <a:r>
              <a:rPr lang="en-US" sz="1050" i="1" dirty="0">
                <a:hlinkClick r:id="rId7"/>
              </a:rPr>
              <a:t>htt</a:t>
            </a:r>
            <a:r>
              <a:rPr lang="en-US" sz="1050" dirty="0">
                <a:hlinkClick r:id="rId7"/>
              </a:rPr>
              <a:t>ps://www.pcsb.org/Page/459</a:t>
            </a:r>
            <a:endParaRPr lang="en-US" sz="1050" dirty="0"/>
          </a:p>
          <a:p>
            <a:r>
              <a:rPr lang="en-US" sz="1050" b="1" dirty="0">
                <a:solidFill>
                  <a:srgbClr val="032B5B"/>
                </a:solidFill>
                <a:latin typeface="Open Sans Condensed"/>
              </a:rPr>
              <a:t> </a:t>
            </a:r>
          </a:p>
          <a:p>
            <a:r>
              <a:rPr lang="en-US" sz="1050" b="1" dirty="0">
                <a:solidFill>
                  <a:srgbClr val="032B5B"/>
                </a:solidFill>
                <a:latin typeface="Open Sans Condensed"/>
              </a:rPr>
              <a:t>Parent Academy POWER HOURS Webinars - </a:t>
            </a:r>
            <a:r>
              <a:rPr lang="en-US" sz="1050" dirty="0">
                <a:hlinkClick r:id="rId8"/>
              </a:rPr>
              <a:t>https://www.pcsb.org/Page/26534</a:t>
            </a:r>
            <a:endParaRPr lang="en-US" sz="1050" dirty="0"/>
          </a:p>
          <a:p>
            <a:endParaRPr lang="en-US" sz="1050" dirty="0"/>
          </a:p>
          <a:p>
            <a:r>
              <a:rPr lang="en-US" sz="1050" b="1" dirty="0">
                <a:solidFill>
                  <a:srgbClr val="032B5B"/>
                </a:solidFill>
                <a:latin typeface="Open Sans Condensed"/>
              </a:rPr>
              <a:t>Partnerships - </a:t>
            </a:r>
            <a:r>
              <a:rPr lang="en-US" sz="1050" dirty="0">
                <a:hlinkClick r:id="rId9"/>
              </a:rPr>
              <a:t>https://www.pcsb.org/Page/418</a:t>
            </a:r>
            <a:endParaRPr lang="en-US" sz="1050" dirty="0"/>
          </a:p>
          <a:p>
            <a:endParaRPr lang="en-US" sz="1050" b="1" dirty="0">
              <a:solidFill>
                <a:srgbClr val="032B5B"/>
              </a:solidFill>
              <a:latin typeface="Open Sans Condensed"/>
            </a:endParaRPr>
          </a:p>
        </p:txBody>
      </p:sp>
      <p:pic>
        <p:nvPicPr>
          <p:cNvPr id="4" name="Picture 3">
            <a:extLst>
              <a:ext uri="{FF2B5EF4-FFF2-40B4-BE49-F238E27FC236}">
                <a16:creationId xmlns:a16="http://schemas.microsoft.com/office/drawing/2014/main" id="{6B029BD7-3249-4932-82E8-F6ACE85C46E3}"/>
              </a:ext>
            </a:extLst>
          </p:cNvPr>
          <p:cNvPicPr>
            <a:picLocks noChangeAspect="1"/>
          </p:cNvPicPr>
          <p:nvPr/>
        </p:nvPicPr>
        <p:blipFill>
          <a:blip r:embed="rId10"/>
          <a:stretch>
            <a:fillRect/>
          </a:stretch>
        </p:blipFill>
        <p:spPr>
          <a:xfrm>
            <a:off x="4845340" y="1390703"/>
            <a:ext cx="3457663" cy="2593247"/>
          </a:xfrm>
          <a:prstGeom prst="rect">
            <a:avLst/>
          </a:prstGeom>
        </p:spPr>
      </p:pic>
      <p:sp>
        <p:nvSpPr>
          <p:cNvPr id="6" name="Smiley Face 5">
            <a:extLst>
              <a:ext uri="{FF2B5EF4-FFF2-40B4-BE49-F238E27FC236}">
                <a16:creationId xmlns:a16="http://schemas.microsoft.com/office/drawing/2014/main" id="{86E72A65-0F0B-3326-243E-C09EF78CBF59}"/>
              </a:ext>
            </a:extLst>
          </p:cNvPr>
          <p:cNvSpPr/>
          <p:nvPr/>
        </p:nvSpPr>
        <p:spPr>
          <a:xfrm>
            <a:off x="8206225" y="216822"/>
            <a:ext cx="548700" cy="313500"/>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43E5993F-BB34-554B-60CB-5CCADFC5CB0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002995155"/>
      </p:ext>
    </p:extLst>
  </p:cSld>
  <p:clrMapOvr>
    <a:masterClrMapping/>
  </p:clrMapOvr>
  <p:transition advTm="3307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83E8-7155-49A7-93BD-56A1BACD9A78}"/>
              </a:ext>
            </a:extLst>
          </p:cNvPr>
          <p:cNvSpPr>
            <a:spLocks noGrp="1"/>
          </p:cNvSpPr>
          <p:nvPr>
            <p:ph type="title"/>
          </p:nvPr>
        </p:nvSpPr>
        <p:spPr>
          <a:xfrm>
            <a:off x="888274" y="252221"/>
            <a:ext cx="5869728" cy="857400"/>
          </a:xfrm>
        </p:spPr>
        <p:txBody>
          <a:bodyPr/>
          <a:lstStyle/>
          <a:p>
            <a:r>
              <a:rPr lang="en-US" dirty="0">
                <a:solidFill>
                  <a:schemeClr val="tx1">
                    <a:lumMod val="75000"/>
                  </a:schemeClr>
                </a:solidFill>
              </a:rPr>
              <a:t>All About Title I</a:t>
            </a:r>
          </a:p>
        </p:txBody>
      </p:sp>
      <p:sp>
        <p:nvSpPr>
          <p:cNvPr id="3" name="Text Placeholder 2">
            <a:extLst>
              <a:ext uri="{FF2B5EF4-FFF2-40B4-BE49-F238E27FC236}">
                <a16:creationId xmlns:a16="http://schemas.microsoft.com/office/drawing/2014/main" id="{3BE8BAE2-8885-49CE-A641-743255227FFD}"/>
              </a:ext>
            </a:extLst>
          </p:cNvPr>
          <p:cNvSpPr>
            <a:spLocks noGrp="1"/>
          </p:cNvSpPr>
          <p:nvPr>
            <p:ph type="body" idx="1"/>
          </p:nvPr>
        </p:nvSpPr>
        <p:spPr>
          <a:xfrm>
            <a:off x="797522" y="1337545"/>
            <a:ext cx="3448896" cy="1191492"/>
          </a:xfrm>
        </p:spPr>
        <p:txBody>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Title I is the </a:t>
            </a:r>
            <a:r>
              <a:rPr lang="en-US"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largest</a:t>
            </a: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federal assistance program for our nation’s schools.</a:t>
            </a:r>
          </a:p>
          <a:p>
            <a:endParaRPr lang="en-US" dirty="0"/>
          </a:p>
        </p:txBody>
      </p:sp>
      <p:sp>
        <p:nvSpPr>
          <p:cNvPr id="4" name="Text Placeholder 3">
            <a:extLst>
              <a:ext uri="{FF2B5EF4-FFF2-40B4-BE49-F238E27FC236}">
                <a16:creationId xmlns:a16="http://schemas.microsoft.com/office/drawing/2014/main" id="{FA417C2A-68EB-43B7-9D38-D53E8A6B8C5B}"/>
              </a:ext>
            </a:extLst>
          </p:cNvPr>
          <p:cNvSpPr>
            <a:spLocks noGrp="1"/>
          </p:cNvSpPr>
          <p:nvPr>
            <p:ph type="body" idx="2"/>
          </p:nvPr>
        </p:nvSpPr>
        <p:spPr>
          <a:xfrm>
            <a:off x="797522" y="2362201"/>
            <a:ext cx="3448896" cy="1579419"/>
          </a:xfrm>
        </p:spPr>
        <p:txBody>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program serves </a:t>
            </a:r>
            <a:r>
              <a:rPr lang="en-US"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75</a:t>
            </a: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schools in Pinellas County including eligible students in </a:t>
            </a:r>
            <a:r>
              <a:rPr lang="en-US"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36</a:t>
            </a: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non-public schools.</a:t>
            </a:r>
          </a:p>
          <a:p>
            <a:endPar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6" name="Slide Number Placeholder 5">
            <a:extLst>
              <a:ext uri="{FF2B5EF4-FFF2-40B4-BE49-F238E27FC236}">
                <a16:creationId xmlns:a16="http://schemas.microsoft.com/office/drawing/2014/main" id="{A6D36877-7BFC-4772-A5EC-75F7BE7D6B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1030" name="Picture 6" descr="Title I - Language and Literacy Academy for Learning">
            <a:extLst>
              <a:ext uri="{FF2B5EF4-FFF2-40B4-BE49-F238E27FC236}">
                <a16:creationId xmlns:a16="http://schemas.microsoft.com/office/drawing/2014/main" id="{CC7F76EE-2126-7F27-22CA-ED99776797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2027" y="1542438"/>
            <a:ext cx="3191950" cy="2058624"/>
          </a:xfrm>
          <a:prstGeom prst="rect">
            <a:avLst/>
          </a:prstGeom>
          <a:noFill/>
          <a:extLst>
            <a:ext uri="{909E8E84-426E-40DD-AFC4-6F175D3DCCD1}">
              <a14:hiddenFill xmlns:a14="http://schemas.microsoft.com/office/drawing/2010/main">
                <a:solidFill>
                  <a:srgbClr val="FFFFFF"/>
                </a:solidFill>
              </a14:hiddenFill>
            </a:ext>
          </a:extLst>
        </p:spPr>
      </p:pic>
      <p:sp>
        <p:nvSpPr>
          <p:cNvPr id="8" name="Star: 5 Points 7">
            <a:extLst>
              <a:ext uri="{FF2B5EF4-FFF2-40B4-BE49-F238E27FC236}">
                <a16:creationId xmlns:a16="http://schemas.microsoft.com/office/drawing/2014/main" id="{42BB7BC8-9DF3-D6BF-8C82-57B1EE660278}"/>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945ABF06-C5F2-2272-BCCD-07E4DA7A03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432820900"/>
      </p:ext>
    </p:extLst>
  </p:cSld>
  <p:clrMapOvr>
    <a:masterClrMapping/>
  </p:clrMapOvr>
  <p:transition advTm="3136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Shape 168"/>
        <p:cNvGrpSpPr/>
        <p:nvPr/>
      </p:nvGrpSpPr>
      <p:grpSpPr>
        <a:xfrm>
          <a:off x="0" y="0"/>
          <a:ext cx="0" cy="0"/>
          <a:chOff x="0" y="0"/>
          <a:chExt cx="0" cy="0"/>
        </a:xfrm>
      </p:grpSpPr>
      <p:sp>
        <p:nvSpPr>
          <p:cNvPr id="169" name="Google Shape;169;p22"/>
          <p:cNvSpPr/>
          <p:nvPr/>
        </p:nvSpPr>
        <p:spPr>
          <a:xfrm>
            <a:off x="117" y="3323044"/>
            <a:ext cx="7352400" cy="123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txBox="1">
            <a:spLocks noGrp="1"/>
          </p:cNvSpPr>
          <p:nvPr>
            <p:ph type="title" idx="4294967295"/>
          </p:nvPr>
        </p:nvSpPr>
        <p:spPr>
          <a:xfrm>
            <a:off x="381000" y="3385744"/>
            <a:ext cx="6339125" cy="552300"/>
          </a:xfrm>
          <a:prstGeom prst="rect">
            <a:avLst/>
          </a:prstGeom>
        </p:spPr>
        <p:txBody>
          <a:bodyPr spcFirstLastPara="1" wrap="square" lIns="91425" tIns="91425" rIns="91425" bIns="91425" anchor="b" anchorCtr="0">
            <a:noAutofit/>
          </a:bodyPr>
          <a:lstStyle/>
          <a:p>
            <a:pPr lvl="0"/>
            <a:r>
              <a:rPr lang="en-US" dirty="0"/>
              <a:t>We appreciate your time!</a:t>
            </a:r>
            <a:endParaRPr dirty="0"/>
          </a:p>
        </p:txBody>
      </p:sp>
      <p:sp>
        <p:nvSpPr>
          <p:cNvPr id="171" name="Google Shape;171;p22"/>
          <p:cNvSpPr txBox="1">
            <a:spLocks noGrp="1"/>
          </p:cNvSpPr>
          <p:nvPr>
            <p:ph type="body" idx="4294967295"/>
          </p:nvPr>
        </p:nvSpPr>
        <p:spPr>
          <a:xfrm>
            <a:off x="325582" y="3809513"/>
            <a:ext cx="6615545" cy="648600"/>
          </a:xfrm>
          <a:prstGeom prst="rect">
            <a:avLst/>
          </a:prstGeom>
        </p:spPr>
        <p:txBody>
          <a:bodyPr spcFirstLastPara="1" wrap="square" lIns="91425" tIns="91425" rIns="91425" bIns="91425" anchor="t" anchorCtr="0">
            <a:noAutofit/>
          </a:bodyPr>
          <a:lstStyle/>
          <a:p>
            <a:pPr marL="0" indent="0">
              <a:buNone/>
            </a:pPr>
            <a:r>
              <a:rPr lang="en-US" sz="1400" dirty="0"/>
              <a:t>Please feel free to ask any questions and provide feedback on our Title I Program.</a:t>
            </a:r>
          </a:p>
          <a:p>
            <a:pPr marL="0" lvl="0" indent="0" algn="l" rtl="0">
              <a:spcBef>
                <a:spcPts val="600"/>
              </a:spcBef>
              <a:spcAft>
                <a:spcPts val="0"/>
              </a:spcAft>
              <a:buNone/>
            </a:pPr>
            <a:endParaRPr sz="2400" dirty="0"/>
          </a:p>
        </p:txBody>
      </p:sp>
      <p:sp>
        <p:nvSpPr>
          <p:cNvPr id="172" name="Google Shape;172;p22"/>
          <p:cNvSpPr/>
          <p:nvPr/>
        </p:nvSpPr>
        <p:spPr>
          <a:xfrm>
            <a:off x="0" y="4444375"/>
            <a:ext cx="924000" cy="77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2"/>
          <p:cNvSpPr/>
          <p:nvPr/>
        </p:nvSpPr>
        <p:spPr>
          <a:xfrm>
            <a:off x="924117" y="4444375"/>
            <a:ext cx="6428400" cy="77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2"/>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pic>
        <p:nvPicPr>
          <p:cNvPr id="4" name="Audio 3">
            <a:hlinkClick r:id="" action="ppaction://media"/>
            <a:extLst>
              <a:ext uri="{FF2B5EF4-FFF2-40B4-BE49-F238E27FC236}">
                <a16:creationId xmlns:a16="http://schemas.microsoft.com/office/drawing/2014/main" id="{5CA70875-2D7E-F311-2F8B-A3F9925A2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advTm="2088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B86E-160A-4119-85A7-2E32588B94C6}"/>
              </a:ext>
            </a:extLst>
          </p:cNvPr>
          <p:cNvSpPr>
            <a:spLocks noGrp="1"/>
          </p:cNvSpPr>
          <p:nvPr>
            <p:ph type="title"/>
          </p:nvPr>
        </p:nvSpPr>
        <p:spPr/>
        <p:txBody>
          <a:bodyPr/>
          <a:lstStyle/>
          <a:p>
            <a:r>
              <a:rPr lang="en-US" dirty="0">
                <a:solidFill>
                  <a:schemeClr val="bg2"/>
                </a:solidFill>
              </a:rPr>
              <a:t>Contact Us</a:t>
            </a:r>
          </a:p>
        </p:txBody>
      </p:sp>
      <p:sp>
        <p:nvSpPr>
          <p:cNvPr id="3" name="Text Placeholder 2">
            <a:extLst>
              <a:ext uri="{FF2B5EF4-FFF2-40B4-BE49-F238E27FC236}">
                <a16:creationId xmlns:a16="http://schemas.microsoft.com/office/drawing/2014/main" id="{287EDFD0-E7FA-4270-AAD3-8A8EA3607663}"/>
              </a:ext>
            </a:extLst>
          </p:cNvPr>
          <p:cNvSpPr>
            <a:spLocks noGrp="1"/>
          </p:cNvSpPr>
          <p:nvPr>
            <p:ph type="body" idx="1"/>
          </p:nvPr>
        </p:nvSpPr>
        <p:spPr/>
        <p:txBody>
          <a:bodyPr/>
          <a:lstStyle/>
          <a:p>
            <a:pPr marL="0" indent="0">
              <a:buNone/>
            </a:pPr>
            <a:r>
              <a:rPr 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Dawn Lewis, Principal</a:t>
            </a:r>
          </a:p>
          <a:p>
            <a:pPr marL="0" indent="0">
              <a:buNone/>
            </a:pPr>
            <a:r>
              <a:rPr 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Stephanie Blackman, AP</a:t>
            </a:r>
          </a:p>
          <a:p>
            <a:pPr marL="0" indent="0">
              <a:buNone/>
            </a:pPr>
            <a:r>
              <a:rPr 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Brittany Lee, MTSS Coach</a:t>
            </a:r>
          </a:p>
          <a:p>
            <a:pPr marL="0" indent="0">
              <a:buNone/>
            </a:pPr>
            <a:endParaRPr lang="en-US"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p>
            <a:pPr marL="0" indent="0">
              <a:buNone/>
            </a:pPr>
            <a:r>
              <a:rPr lang="en-US" dirty="0">
                <a:latin typeface="Nirmala UI" panose="020B0502040204020203" pitchFamily="34" charset="0"/>
                <a:ea typeface="Nirmala UI" panose="020B0502040204020203" pitchFamily="34" charset="0"/>
                <a:cs typeface="Nirmala UI" panose="020B0502040204020203" pitchFamily="34" charset="0"/>
              </a:rPr>
              <a:t>727-538-7437</a:t>
            </a:r>
          </a:p>
          <a:p>
            <a:endParaRPr lang="en-US" dirty="0"/>
          </a:p>
        </p:txBody>
      </p:sp>
      <p:sp>
        <p:nvSpPr>
          <p:cNvPr id="4" name="Text Placeholder 3">
            <a:extLst>
              <a:ext uri="{FF2B5EF4-FFF2-40B4-BE49-F238E27FC236}">
                <a16:creationId xmlns:a16="http://schemas.microsoft.com/office/drawing/2014/main" id="{C92F4CB1-6A2A-4C9C-8944-75D3CA53C42A}"/>
              </a:ext>
            </a:extLst>
          </p:cNvPr>
          <p:cNvSpPr>
            <a:spLocks noGrp="1"/>
          </p:cNvSpPr>
          <p:nvPr>
            <p:ph type="body" idx="2"/>
          </p:nvPr>
        </p:nvSpPr>
        <p:spPr/>
        <p:txBody>
          <a:bodyPr/>
          <a:lstStyle/>
          <a:p>
            <a:r>
              <a:rPr lang="en-US" dirty="0">
                <a:hlinkClick r:id="rId4"/>
              </a:rPr>
              <a:t>Lewisda@pcsb.org</a:t>
            </a:r>
            <a:endParaRPr lang="en-US" dirty="0"/>
          </a:p>
          <a:p>
            <a:r>
              <a:rPr lang="en-US" dirty="0">
                <a:hlinkClick r:id="rId5"/>
              </a:rPr>
              <a:t>Blackmans@pcsb.org</a:t>
            </a:r>
            <a:endParaRPr lang="en-US"/>
          </a:p>
          <a:p>
            <a:r>
              <a:rPr lang="en-US" dirty="0">
                <a:hlinkClick r:id="rId6"/>
              </a:rPr>
              <a:t>Leebr@pcsb.org</a:t>
            </a:r>
            <a:r>
              <a:rPr lang="en-US" dirty="0"/>
              <a:t> </a:t>
            </a:r>
          </a:p>
        </p:txBody>
      </p:sp>
      <p:sp>
        <p:nvSpPr>
          <p:cNvPr id="5" name="Slide Number Placeholder 4">
            <a:extLst>
              <a:ext uri="{FF2B5EF4-FFF2-40B4-BE49-F238E27FC236}">
                <a16:creationId xmlns:a16="http://schemas.microsoft.com/office/drawing/2014/main" id="{5C1804FB-3E21-4FB2-A011-825D62EAA3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6" name="Smiley Face 5">
            <a:extLst>
              <a:ext uri="{FF2B5EF4-FFF2-40B4-BE49-F238E27FC236}">
                <a16:creationId xmlns:a16="http://schemas.microsoft.com/office/drawing/2014/main" id="{D1BEC601-EA12-5AC0-3C44-48CD741780BD}"/>
              </a:ext>
            </a:extLst>
          </p:cNvPr>
          <p:cNvSpPr/>
          <p:nvPr/>
        </p:nvSpPr>
        <p:spPr>
          <a:xfrm>
            <a:off x="8206225" y="216822"/>
            <a:ext cx="548700" cy="313500"/>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10DBEF95-88E2-2DCF-69EC-B70AF82CA2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902595307"/>
      </p:ext>
    </p:extLst>
  </p:cSld>
  <p:clrMapOvr>
    <a:masterClrMapping/>
  </p:clrMapOvr>
  <p:transition advTm="2738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826B-1414-4E95-91FA-C8A67CE6D839}"/>
              </a:ext>
            </a:extLst>
          </p:cNvPr>
          <p:cNvSpPr>
            <a:spLocks noGrp="1"/>
          </p:cNvSpPr>
          <p:nvPr>
            <p:ph type="ctrTitle"/>
          </p:nvPr>
        </p:nvSpPr>
        <p:spPr>
          <a:xfrm>
            <a:off x="685800" y="544251"/>
            <a:ext cx="7772400" cy="1159800"/>
          </a:xfrm>
        </p:spPr>
        <p:txBody>
          <a:bodyPr/>
          <a:lstStyle/>
          <a:p>
            <a:r>
              <a:rPr lang="en-US" dirty="0"/>
              <a:t>Please take the time to participate in our survey.</a:t>
            </a:r>
          </a:p>
        </p:txBody>
      </p:sp>
      <p:sp>
        <p:nvSpPr>
          <p:cNvPr id="3" name="Subtitle 2">
            <a:extLst>
              <a:ext uri="{FF2B5EF4-FFF2-40B4-BE49-F238E27FC236}">
                <a16:creationId xmlns:a16="http://schemas.microsoft.com/office/drawing/2014/main" id="{34ADABDA-C596-4C4F-A894-1004F702BC08}"/>
              </a:ext>
            </a:extLst>
          </p:cNvPr>
          <p:cNvSpPr>
            <a:spLocks noGrp="1"/>
          </p:cNvSpPr>
          <p:nvPr>
            <p:ph type="subTitle" idx="1"/>
          </p:nvPr>
        </p:nvSpPr>
        <p:spPr>
          <a:xfrm>
            <a:off x="616527" y="1704051"/>
            <a:ext cx="7772400" cy="1990228"/>
          </a:xfrm>
        </p:spPr>
        <p:txBody>
          <a:bodyPr/>
          <a:lstStyle/>
          <a:p>
            <a:r>
              <a:rPr lang="en-US" dirty="0">
                <a:solidFill>
                  <a:srgbClr val="FF0000"/>
                </a:solidFill>
              </a:rPr>
              <a:t>Scan the QR </a:t>
            </a:r>
          </a:p>
          <a:p>
            <a:endParaRPr lang="en-US" dirty="0">
              <a:solidFill>
                <a:srgbClr val="FF0000"/>
              </a:solidFill>
            </a:endParaRPr>
          </a:p>
        </p:txBody>
      </p:sp>
      <p:sp>
        <p:nvSpPr>
          <p:cNvPr id="4" name="Slide Number Placeholder 3">
            <a:extLst>
              <a:ext uri="{FF2B5EF4-FFF2-40B4-BE49-F238E27FC236}">
                <a16:creationId xmlns:a16="http://schemas.microsoft.com/office/drawing/2014/main" id="{121B8379-68C9-4354-89C5-D728AC4AFB0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sp>
        <p:nvSpPr>
          <p:cNvPr id="5" name="TextBox 4">
            <a:extLst>
              <a:ext uri="{FF2B5EF4-FFF2-40B4-BE49-F238E27FC236}">
                <a16:creationId xmlns:a16="http://schemas.microsoft.com/office/drawing/2014/main" id="{73800BAE-CEEF-4577-9125-589AE4793E5C}"/>
              </a:ext>
            </a:extLst>
          </p:cNvPr>
          <p:cNvSpPr txBox="1"/>
          <p:nvPr/>
        </p:nvSpPr>
        <p:spPr>
          <a:xfrm flipH="1">
            <a:off x="2750127" y="4263617"/>
            <a:ext cx="3498273" cy="400110"/>
          </a:xfrm>
          <a:prstGeom prst="rect">
            <a:avLst/>
          </a:prstGeom>
          <a:noFill/>
        </p:spPr>
        <p:txBody>
          <a:bodyPr wrap="square" rtlCol="0">
            <a:spAutoFit/>
          </a:bodyPr>
          <a:lstStyle/>
          <a:p>
            <a:r>
              <a:rPr lang="en-US" sz="2000" dirty="0">
                <a:latin typeface="Monotype Corsiva" panose="03010101010201010101" pitchFamily="66" charset="0"/>
              </a:rPr>
              <a:t>Your feedback is greatly appreciated!</a:t>
            </a:r>
          </a:p>
        </p:txBody>
      </p:sp>
      <p:sp>
        <p:nvSpPr>
          <p:cNvPr id="6" name="Star: 5 Points 5">
            <a:extLst>
              <a:ext uri="{FF2B5EF4-FFF2-40B4-BE49-F238E27FC236}">
                <a16:creationId xmlns:a16="http://schemas.microsoft.com/office/drawing/2014/main" id="{BA5D9BC8-0419-36C7-423D-DCF983605525}"/>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descr="Qr code&#10;&#10;Description automatically generated">
            <a:extLst>
              <a:ext uri="{FF2B5EF4-FFF2-40B4-BE49-F238E27FC236}">
                <a16:creationId xmlns:a16="http://schemas.microsoft.com/office/drawing/2014/main" id="{BC928769-731D-B793-D79B-A98876916F10}"/>
              </a:ext>
            </a:extLst>
          </p:cNvPr>
          <p:cNvPicPr>
            <a:picLocks noChangeAspect="1"/>
          </p:cNvPicPr>
          <p:nvPr/>
        </p:nvPicPr>
        <p:blipFill>
          <a:blip r:embed="rId5"/>
          <a:stretch>
            <a:fillRect/>
          </a:stretch>
        </p:blipFill>
        <p:spPr>
          <a:xfrm>
            <a:off x="6260951" y="1580623"/>
            <a:ext cx="2883049" cy="2883049"/>
          </a:xfrm>
          <a:prstGeom prst="rect">
            <a:avLst/>
          </a:prstGeom>
        </p:spPr>
      </p:pic>
      <p:pic>
        <p:nvPicPr>
          <p:cNvPr id="7" name="Audio 6">
            <a:hlinkClick r:id="" action="ppaction://media"/>
            <a:extLst>
              <a:ext uri="{FF2B5EF4-FFF2-40B4-BE49-F238E27FC236}">
                <a16:creationId xmlns:a16="http://schemas.microsoft.com/office/drawing/2014/main" id="{486D60B6-196E-EEF0-C35D-614C4F9AF4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351863582"/>
      </p:ext>
    </p:extLst>
  </p:cSld>
  <p:clrMapOvr>
    <a:masterClrMapping/>
  </p:clrMapOvr>
  <p:transition advTm="1918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9"/>
          <p:cNvSpPr txBox="1">
            <a:spLocks noGrp="1"/>
          </p:cNvSpPr>
          <p:nvPr>
            <p:ph type="title"/>
          </p:nvPr>
        </p:nvSpPr>
        <p:spPr>
          <a:xfrm>
            <a:off x="893700" y="147633"/>
            <a:ext cx="4533000" cy="777227"/>
          </a:xfrm>
          <a:prstGeom prst="rect">
            <a:avLst/>
          </a:prstGeom>
        </p:spPr>
        <p:txBody>
          <a:bodyPr spcFirstLastPara="1" wrap="square" lIns="91425" tIns="91425" rIns="91425" bIns="91425" anchor="b" anchorCtr="0">
            <a:noAutofit/>
          </a:bodyPr>
          <a:lstStyle/>
          <a:p>
            <a:pPr lvl="0"/>
            <a:r>
              <a:rPr lang="en-US" dirty="0">
                <a:solidFill>
                  <a:schemeClr val="tx1"/>
                </a:solidFill>
              </a:rPr>
              <a:t>Title I Funding Process</a:t>
            </a:r>
            <a:endParaRPr dirty="0"/>
          </a:p>
        </p:txBody>
      </p:sp>
      <p:sp>
        <p:nvSpPr>
          <p:cNvPr id="429" name="Google Shape;429;p39"/>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430" name="Google Shape;430;p39"/>
          <p:cNvSpPr/>
          <p:nvPr/>
        </p:nvSpPr>
        <p:spPr>
          <a:xfrm>
            <a:off x="833899" y="2140424"/>
            <a:ext cx="795305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39"/>
          <p:cNvSpPr/>
          <p:nvPr/>
        </p:nvSpPr>
        <p:spPr>
          <a:xfrm>
            <a:off x="893700" y="2196112"/>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39"/>
          <p:cNvSpPr/>
          <p:nvPr/>
        </p:nvSpPr>
        <p:spPr>
          <a:xfrm rot="8100000">
            <a:off x="2717838" y="1666722"/>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9"/>
          <p:cNvSpPr/>
          <p:nvPr/>
        </p:nvSpPr>
        <p:spPr>
          <a:xfrm>
            <a:off x="2798618" y="1773982"/>
            <a:ext cx="173182" cy="171492"/>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900" dirty="0">
                <a:solidFill>
                  <a:schemeClr val="dk2"/>
                </a:solidFill>
                <a:latin typeface="Lato"/>
                <a:ea typeface="Lato"/>
                <a:cs typeface="Lato"/>
                <a:sym typeface="Lato"/>
              </a:rPr>
              <a:t>1</a:t>
            </a:r>
            <a:endParaRPr sz="900" dirty="0">
              <a:solidFill>
                <a:schemeClr val="dk2"/>
              </a:solidFill>
              <a:latin typeface="Lato"/>
              <a:ea typeface="Lato"/>
              <a:cs typeface="Lato"/>
              <a:sym typeface="Lato"/>
            </a:endParaRPr>
          </a:p>
        </p:txBody>
      </p:sp>
      <p:sp>
        <p:nvSpPr>
          <p:cNvPr id="434" name="Google Shape;434;p39"/>
          <p:cNvSpPr/>
          <p:nvPr/>
        </p:nvSpPr>
        <p:spPr>
          <a:xfrm rot="8100000">
            <a:off x="4754353" y="1592906"/>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9"/>
          <p:cNvSpPr/>
          <p:nvPr/>
        </p:nvSpPr>
        <p:spPr>
          <a:xfrm flipH="1">
            <a:off x="4821381" y="1682634"/>
            <a:ext cx="207819" cy="172133"/>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900" dirty="0">
                <a:solidFill>
                  <a:schemeClr val="dk2"/>
                </a:solidFill>
                <a:latin typeface="Lato"/>
                <a:ea typeface="Lato"/>
                <a:cs typeface="Lato"/>
                <a:sym typeface="Lato"/>
              </a:rPr>
              <a:t>3</a:t>
            </a:r>
            <a:endParaRPr sz="900" dirty="0">
              <a:solidFill>
                <a:schemeClr val="dk2"/>
              </a:solidFill>
              <a:latin typeface="Lato"/>
              <a:ea typeface="Lato"/>
              <a:cs typeface="Lato"/>
              <a:sym typeface="Lato"/>
            </a:endParaRPr>
          </a:p>
        </p:txBody>
      </p:sp>
      <p:sp>
        <p:nvSpPr>
          <p:cNvPr id="436" name="Google Shape;436;p39"/>
          <p:cNvSpPr/>
          <p:nvPr/>
        </p:nvSpPr>
        <p:spPr>
          <a:xfrm rot="8100000">
            <a:off x="6782428" y="1619084"/>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9"/>
          <p:cNvSpPr/>
          <p:nvPr/>
        </p:nvSpPr>
        <p:spPr>
          <a:xfrm rot="-2700000">
            <a:off x="5870488" y="3554921"/>
            <a:ext cx="334744" cy="334744"/>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9"/>
          <p:cNvSpPr/>
          <p:nvPr/>
        </p:nvSpPr>
        <p:spPr>
          <a:xfrm flipH="1">
            <a:off x="5970810" y="3644780"/>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2"/>
              </a:solidFill>
              <a:latin typeface="Lato"/>
              <a:ea typeface="Lato"/>
              <a:cs typeface="Lato"/>
              <a:sym typeface="Lato"/>
            </a:endParaRPr>
          </a:p>
        </p:txBody>
      </p:sp>
      <p:sp>
        <p:nvSpPr>
          <p:cNvPr id="442" name="Google Shape;442;p39"/>
          <p:cNvSpPr/>
          <p:nvPr/>
        </p:nvSpPr>
        <p:spPr>
          <a:xfrm rot="-2700000">
            <a:off x="3773903" y="3489517"/>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9"/>
          <p:cNvSpPr/>
          <p:nvPr/>
        </p:nvSpPr>
        <p:spPr>
          <a:xfrm>
            <a:off x="3823512" y="3526971"/>
            <a:ext cx="235526" cy="245976"/>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900" dirty="0">
                <a:solidFill>
                  <a:schemeClr val="dk2"/>
                </a:solidFill>
                <a:latin typeface="Lato"/>
                <a:ea typeface="Lato"/>
                <a:cs typeface="Lato"/>
                <a:sym typeface="Lato"/>
              </a:rPr>
              <a:t>2</a:t>
            </a:r>
            <a:endParaRPr sz="900" dirty="0">
              <a:solidFill>
                <a:schemeClr val="dk2"/>
              </a:solidFill>
              <a:latin typeface="Lato"/>
              <a:ea typeface="Lato"/>
              <a:cs typeface="Lato"/>
              <a:sym typeface="Lato"/>
            </a:endParaRPr>
          </a:p>
        </p:txBody>
      </p:sp>
      <p:sp>
        <p:nvSpPr>
          <p:cNvPr id="444" name="Google Shape;444;p39"/>
          <p:cNvSpPr txBox="1"/>
          <p:nvPr/>
        </p:nvSpPr>
        <p:spPr>
          <a:xfrm>
            <a:off x="2362478" y="1265271"/>
            <a:ext cx="1045461" cy="279485"/>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Federal Government </a:t>
            </a:r>
            <a:endParaRPr dirty="0">
              <a:solidFill>
                <a:schemeClr val="dk2"/>
              </a:solidFill>
              <a:latin typeface="Lato"/>
              <a:ea typeface="Lato"/>
              <a:cs typeface="Lato"/>
              <a:sym typeface="Lato"/>
            </a:endParaRPr>
          </a:p>
        </p:txBody>
      </p:sp>
      <p:sp>
        <p:nvSpPr>
          <p:cNvPr id="445" name="Google Shape;445;p39"/>
          <p:cNvSpPr txBox="1"/>
          <p:nvPr/>
        </p:nvSpPr>
        <p:spPr>
          <a:xfrm>
            <a:off x="4278525" y="976278"/>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Pinellas County Schools</a:t>
            </a:r>
            <a:endParaRPr dirty="0">
              <a:solidFill>
                <a:schemeClr val="dk2"/>
              </a:solidFill>
              <a:latin typeface="Lato"/>
              <a:ea typeface="Lato"/>
              <a:cs typeface="Lato"/>
              <a:sym typeface="Lato"/>
            </a:endParaRPr>
          </a:p>
        </p:txBody>
      </p:sp>
      <p:sp>
        <p:nvSpPr>
          <p:cNvPr id="446" name="Google Shape;446;p39"/>
          <p:cNvSpPr txBox="1"/>
          <p:nvPr/>
        </p:nvSpPr>
        <p:spPr>
          <a:xfrm>
            <a:off x="6306599" y="1000691"/>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Increased Student Achievement </a:t>
            </a:r>
            <a:endParaRPr dirty="0">
              <a:solidFill>
                <a:schemeClr val="dk2"/>
              </a:solidFill>
              <a:latin typeface="Lato"/>
              <a:ea typeface="Lato"/>
              <a:cs typeface="Lato"/>
              <a:sym typeface="Lato"/>
            </a:endParaRPr>
          </a:p>
        </p:txBody>
      </p:sp>
      <p:sp>
        <p:nvSpPr>
          <p:cNvPr id="447" name="Google Shape;447;p39"/>
          <p:cNvSpPr txBox="1"/>
          <p:nvPr/>
        </p:nvSpPr>
        <p:spPr>
          <a:xfrm>
            <a:off x="3367708" y="3958993"/>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Florida Department of Education </a:t>
            </a:r>
            <a:endParaRPr dirty="0">
              <a:solidFill>
                <a:schemeClr val="dk2"/>
              </a:solidFill>
              <a:latin typeface="Lato"/>
              <a:ea typeface="Lato"/>
              <a:cs typeface="Lato"/>
              <a:sym typeface="Lato"/>
            </a:endParaRPr>
          </a:p>
        </p:txBody>
      </p:sp>
      <p:sp>
        <p:nvSpPr>
          <p:cNvPr id="448" name="Google Shape;448;p39"/>
          <p:cNvSpPr txBox="1"/>
          <p:nvPr/>
        </p:nvSpPr>
        <p:spPr>
          <a:xfrm>
            <a:off x="5405899" y="3961622"/>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dirty="0">
                <a:solidFill>
                  <a:srgbClr val="FF0000"/>
                </a:solidFill>
                <a:latin typeface="Lato"/>
                <a:ea typeface="Lato"/>
                <a:cs typeface="Lato"/>
                <a:sym typeface="Lato"/>
              </a:rPr>
              <a:t>Belcher Elementary</a:t>
            </a:r>
            <a:endParaRPr dirty="0">
              <a:solidFill>
                <a:srgbClr val="FF0000"/>
              </a:solidFill>
              <a:latin typeface="Lato"/>
              <a:ea typeface="Lato"/>
              <a:cs typeface="Lato"/>
              <a:sym typeface="Lato"/>
            </a:endParaRPr>
          </a:p>
        </p:txBody>
      </p:sp>
      <p:sp>
        <p:nvSpPr>
          <p:cNvPr id="2" name="Star: 5 Points 1">
            <a:extLst>
              <a:ext uri="{FF2B5EF4-FFF2-40B4-BE49-F238E27FC236}">
                <a16:creationId xmlns:a16="http://schemas.microsoft.com/office/drawing/2014/main" id="{F535D51E-BC7F-47AB-B7ED-A35A8CD84035}"/>
              </a:ext>
            </a:extLst>
          </p:cNvPr>
          <p:cNvSpPr/>
          <p:nvPr/>
        </p:nvSpPr>
        <p:spPr>
          <a:xfrm>
            <a:off x="6883990" y="1733225"/>
            <a:ext cx="131619" cy="147001"/>
          </a:xfrm>
          <a:prstGeom prst="star5">
            <a:avLst>
              <a:gd name="adj" fmla="val 22634"/>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DC86F1-85B2-4EA9-9C4B-571BBFCE9211}"/>
              </a:ext>
            </a:extLst>
          </p:cNvPr>
          <p:cNvSpPr/>
          <p:nvPr/>
        </p:nvSpPr>
        <p:spPr>
          <a:xfrm>
            <a:off x="5915872" y="3604108"/>
            <a:ext cx="243977" cy="215444"/>
          </a:xfrm>
          <a:prstGeom prst="rect">
            <a:avLst/>
          </a:prstGeom>
        </p:spPr>
        <p:txBody>
          <a:bodyPr wrap="none">
            <a:spAutoFit/>
          </a:bodyPr>
          <a:lstStyle/>
          <a:p>
            <a:pPr lvl="0" algn="ctr"/>
            <a:r>
              <a:rPr lang="en" sz="800" dirty="0">
                <a:solidFill>
                  <a:schemeClr val="dk2"/>
                </a:solidFill>
                <a:latin typeface="Lato"/>
                <a:ea typeface="Lato"/>
                <a:cs typeface="Lato"/>
                <a:sym typeface="Lato"/>
              </a:rPr>
              <a:t>4</a:t>
            </a:r>
          </a:p>
        </p:txBody>
      </p:sp>
      <p:sp>
        <p:nvSpPr>
          <p:cNvPr id="22" name="Star: 5 Points 21">
            <a:extLst>
              <a:ext uri="{FF2B5EF4-FFF2-40B4-BE49-F238E27FC236}">
                <a16:creationId xmlns:a16="http://schemas.microsoft.com/office/drawing/2014/main" id="{DB35AB53-17C4-2B78-82A8-518D880F12D1}"/>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1F23DDB5-A603-AC78-B613-3321BDA7FB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3922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ppt_w</p:attrName>
                                        </p:attrNameLst>
                                      </p:cBhvr>
                                      <p:tavLst>
                                        <p:tav tm="0" fmla="#ppt_w*sin(2.5*pi*$)">
                                          <p:val>
                                            <p:fltVal val="0"/>
                                          </p:val>
                                        </p:tav>
                                        <p:tav tm="100000">
                                          <p:val>
                                            <p:fltVal val="1"/>
                                          </p:val>
                                        </p:tav>
                                      </p:tavLst>
                                    </p:anim>
                                    <p:anim calcmode="lin" valueType="num">
                                      <p:cBhvr>
                                        <p:cTn id="1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8"/>
                </p:tgtEl>
              </p:cMediaNode>
            </p:audi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p:nvPr/>
        </p:nvSpPr>
        <p:spPr>
          <a:xfrm>
            <a:off x="893700" y="2675"/>
            <a:ext cx="2483700" cy="2343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8"/>
          <p:cNvSpPr txBox="1">
            <a:spLocks noGrp="1"/>
          </p:cNvSpPr>
          <p:nvPr>
            <p:ph type="ctrTitle" idx="4294967295"/>
          </p:nvPr>
        </p:nvSpPr>
        <p:spPr>
          <a:xfrm>
            <a:off x="778225" y="2383444"/>
            <a:ext cx="748885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dirty="0">
                <a:solidFill>
                  <a:schemeClr val="lt1"/>
                </a:solidFill>
              </a:rPr>
              <a:t>Supplemental Resources</a:t>
            </a:r>
            <a:endParaRPr sz="4800" dirty="0">
              <a:solidFill>
                <a:schemeClr val="lt1"/>
              </a:solidFill>
            </a:endParaRPr>
          </a:p>
        </p:txBody>
      </p:sp>
      <p:sp>
        <p:nvSpPr>
          <p:cNvPr id="133" name="Google Shape;133;p18"/>
          <p:cNvSpPr txBox="1">
            <a:spLocks noGrp="1"/>
          </p:cNvSpPr>
          <p:nvPr>
            <p:ph type="subTitle" idx="4294967295"/>
          </p:nvPr>
        </p:nvSpPr>
        <p:spPr>
          <a:xfrm>
            <a:off x="778225" y="3435185"/>
            <a:ext cx="6623100" cy="784800"/>
          </a:xfrm>
          <a:prstGeom prst="rect">
            <a:avLst/>
          </a:prstGeom>
        </p:spPr>
        <p:txBody>
          <a:bodyPr spcFirstLastPara="1" wrap="square" lIns="91425" tIns="91425" rIns="91425" bIns="91425" anchor="t" anchorCtr="0">
            <a:noAutofit/>
          </a:bodyPr>
          <a:lstStyle/>
          <a:p>
            <a:pPr marL="0" lvl="0" indent="0">
              <a:buNone/>
            </a:pPr>
            <a:r>
              <a:rPr lang="en-US" dirty="0">
                <a:solidFill>
                  <a:schemeClr val="bg1"/>
                </a:solidFill>
              </a:rPr>
              <a:t>Definition: provided in addition to what is already present or available to complete or enhance it.</a:t>
            </a:r>
          </a:p>
        </p:txBody>
      </p:sp>
      <p:sp>
        <p:nvSpPr>
          <p:cNvPr id="139" name="Google Shape;139;p1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5" name="Graphic 4" descr="Cheers">
            <a:extLst>
              <a:ext uri="{FF2B5EF4-FFF2-40B4-BE49-F238E27FC236}">
                <a16:creationId xmlns:a16="http://schemas.microsoft.com/office/drawing/2014/main" id="{85C5E274-0471-44FC-845C-70E147DA91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5984" y="451104"/>
            <a:ext cx="1438656" cy="1426463"/>
          </a:xfrm>
          <a:prstGeom prst="rect">
            <a:avLst/>
          </a:prstGeom>
        </p:spPr>
      </p:pic>
      <p:sp>
        <p:nvSpPr>
          <p:cNvPr id="3" name="TextBox 2">
            <a:extLst>
              <a:ext uri="{FF2B5EF4-FFF2-40B4-BE49-F238E27FC236}">
                <a16:creationId xmlns:a16="http://schemas.microsoft.com/office/drawing/2014/main" id="{C01B6F3A-4037-49C3-854B-F56FA8374D32}"/>
              </a:ext>
            </a:extLst>
          </p:cNvPr>
          <p:cNvSpPr txBox="1"/>
          <p:nvPr/>
        </p:nvSpPr>
        <p:spPr>
          <a:xfrm>
            <a:off x="7053581" y="4696933"/>
            <a:ext cx="1426994" cy="430887"/>
          </a:xfrm>
          <a:prstGeom prst="rect">
            <a:avLst/>
          </a:prstGeom>
          <a:noFill/>
        </p:spPr>
        <p:txBody>
          <a:bodyPr wrap="none" rtlCol="0">
            <a:spAutoFit/>
          </a:bodyPr>
          <a:lstStyle/>
          <a:p>
            <a:r>
              <a:rPr lang="en-US" sz="800" dirty="0">
                <a:solidFill>
                  <a:schemeClr val="lt1"/>
                </a:solidFill>
              </a:rPr>
              <a:t>https://languages.oup.com/</a:t>
            </a:r>
          </a:p>
          <a:p>
            <a:endParaRPr lang="en-US" dirty="0"/>
          </a:p>
        </p:txBody>
      </p:sp>
      <p:sp>
        <p:nvSpPr>
          <p:cNvPr id="8" name="Star: 5 Points 7">
            <a:extLst>
              <a:ext uri="{FF2B5EF4-FFF2-40B4-BE49-F238E27FC236}">
                <a16:creationId xmlns:a16="http://schemas.microsoft.com/office/drawing/2014/main" id="{45AC6702-5F3C-1662-D87E-341F7E98A353}"/>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B6E6744E-45DE-CEEC-E369-072F140FD0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p:transition advTm="2913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AB03F-E916-4A99-8DE1-F73BD4D9CE7A}"/>
              </a:ext>
            </a:extLst>
          </p:cNvPr>
          <p:cNvSpPr>
            <a:spLocks noGrp="1"/>
          </p:cNvSpPr>
          <p:nvPr>
            <p:ph type="title"/>
          </p:nvPr>
        </p:nvSpPr>
        <p:spPr>
          <a:xfrm>
            <a:off x="1615440" y="126740"/>
            <a:ext cx="6269228" cy="857400"/>
          </a:xfrm>
        </p:spPr>
        <p:txBody>
          <a:bodyPr/>
          <a:lstStyle/>
          <a:p>
            <a:r>
              <a:rPr lang="en-US" altLang="en-US" sz="2000" dirty="0">
                <a:solidFill>
                  <a:schemeClr val="tx1">
                    <a:lumMod val="75000"/>
                  </a:schemeClr>
                </a:solidFill>
              </a:rPr>
              <a:t>Title I Programs Provide Supplemental Support</a:t>
            </a:r>
            <a:endParaRPr lang="en-US" sz="2000" dirty="0"/>
          </a:p>
        </p:txBody>
      </p:sp>
      <p:sp>
        <p:nvSpPr>
          <p:cNvPr id="3" name="Text Placeholder 2">
            <a:extLst>
              <a:ext uri="{FF2B5EF4-FFF2-40B4-BE49-F238E27FC236}">
                <a16:creationId xmlns:a16="http://schemas.microsoft.com/office/drawing/2014/main" id="{5D1A1D8F-380D-4975-B270-B8A3F0357825}"/>
              </a:ext>
            </a:extLst>
          </p:cNvPr>
          <p:cNvSpPr>
            <a:spLocks noGrp="1"/>
          </p:cNvSpPr>
          <p:nvPr>
            <p:ph type="body" idx="1"/>
          </p:nvPr>
        </p:nvSpPr>
        <p:spPr>
          <a:xfrm>
            <a:off x="968291" y="1105452"/>
            <a:ext cx="7512283" cy="2985052"/>
          </a:xfrm>
        </p:spPr>
        <p:txBody>
          <a:bodyPr/>
          <a:lstStyle/>
          <a:p>
            <a:pPr marL="114300" indent="0">
              <a:buNone/>
            </a:pPr>
            <a:endParaRPr lang="en-US" sz="2000" dirty="0">
              <a:solidFill>
                <a:schemeClr val="tx1">
                  <a:lumMod val="75000"/>
                </a:schemeClr>
              </a:solidFill>
              <a:latin typeface="Raleway" panose="020B0604020202020204" charset="0"/>
            </a:endParaRPr>
          </a:p>
          <a:p>
            <a:pPr lvl="1"/>
            <a:r>
              <a:rPr lang="en-US" sz="1600" dirty="0">
                <a:solidFill>
                  <a:schemeClr val="tx1">
                    <a:lumMod val="75000"/>
                  </a:schemeClr>
                </a:solidFill>
                <a:latin typeface="Raleway" panose="020B0604020202020204" charset="0"/>
              </a:rPr>
              <a:t>Title I MTSS Coach</a:t>
            </a:r>
          </a:p>
          <a:p>
            <a:pPr lvl="1"/>
            <a:r>
              <a:rPr lang="en-US" sz="1600" dirty="0">
                <a:solidFill>
                  <a:schemeClr val="tx1">
                    <a:lumMod val="75000"/>
                  </a:schemeClr>
                </a:solidFill>
                <a:latin typeface="Raleway" panose="020B0604020202020204" charset="0"/>
              </a:rPr>
              <a:t>Title I funded Interventionist</a:t>
            </a:r>
          </a:p>
          <a:p>
            <a:pPr lvl="1"/>
            <a:r>
              <a:rPr lang="en-US" sz="1600" dirty="0">
                <a:solidFill>
                  <a:schemeClr val="tx1">
                    <a:lumMod val="75000"/>
                  </a:schemeClr>
                </a:solidFill>
                <a:latin typeface="Raleway" panose="020B0604020202020204" charset="0"/>
              </a:rPr>
              <a:t>Title I hourly teachers</a:t>
            </a:r>
          </a:p>
          <a:p>
            <a:pPr lvl="1"/>
            <a:r>
              <a:rPr lang="en-US" sz="1600" dirty="0">
                <a:solidFill>
                  <a:schemeClr val="tx1">
                    <a:lumMod val="75000"/>
                  </a:schemeClr>
                </a:solidFill>
                <a:latin typeface="Raleway" panose="020B0604020202020204" charset="0"/>
              </a:rPr>
              <a:t>Classroom supplies and resources</a:t>
            </a:r>
          </a:p>
          <a:p>
            <a:pPr lvl="1"/>
            <a:r>
              <a:rPr lang="en-US" sz="1600" dirty="0">
                <a:solidFill>
                  <a:schemeClr val="tx1">
                    <a:lumMod val="75000"/>
                  </a:schemeClr>
                </a:solidFill>
                <a:latin typeface="Raleway" panose="020B0604020202020204" charset="0"/>
              </a:rPr>
              <a:t>Parent Engagement Events</a:t>
            </a:r>
          </a:p>
          <a:p>
            <a:pPr lvl="1"/>
            <a:r>
              <a:rPr lang="en-US" sz="1600" dirty="0">
                <a:solidFill>
                  <a:schemeClr val="tx1">
                    <a:lumMod val="75000"/>
                  </a:schemeClr>
                </a:solidFill>
                <a:latin typeface="Raleway" panose="020B0604020202020204" charset="0"/>
              </a:rPr>
              <a:t>ELP Program</a:t>
            </a:r>
          </a:p>
        </p:txBody>
      </p:sp>
      <p:sp>
        <p:nvSpPr>
          <p:cNvPr id="4" name="Slide Number Placeholder 3">
            <a:extLst>
              <a:ext uri="{FF2B5EF4-FFF2-40B4-BE49-F238E27FC236}">
                <a16:creationId xmlns:a16="http://schemas.microsoft.com/office/drawing/2014/main" id="{39ED4702-F666-40FD-9901-461BBE1E9C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7" name="Smiley Face 6">
            <a:extLst>
              <a:ext uri="{FF2B5EF4-FFF2-40B4-BE49-F238E27FC236}">
                <a16:creationId xmlns:a16="http://schemas.microsoft.com/office/drawing/2014/main" id="{EB5C17AB-E3C5-63D8-0891-3FBFA4DA444A}"/>
              </a:ext>
            </a:extLst>
          </p:cNvPr>
          <p:cNvSpPr/>
          <p:nvPr/>
        </p:nvSpPr>
        <p:spPr>
          <a:xfrm>
            <a:off x="8140910" y="331988"/>
            <a:ext cx="548700" cy="313500"/>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DCABBFE5-9773-2F07-355D-CE9D37D8F2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701309889"/>
      </p:ext>
    </p:extLst>
  </p:cSld>
  <p:clrMapOvr>
    <a:masterClrMapping/>
  </p:clrMapOvr>
  <p:transition advTm="15377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DAC33-D203-D28A-B271-66175DF22188}"/>
              </a:ext>
            </a:extLst>
          </p:cNvPr>
          <p:cNvSpPr>
            <a:spLocks noGrp="1"/>
          </p:cNvSpPr>
          <p:nvPr>
            <p:ph type="title"/>
          </p:nvPr>
        </p:nvSpPr>
        <p:spPr>
          <a:xfrm>
            <a:off x="893700" y="217612"/>
            <a:ext cx="6462600" cy="857400"/>
          </a:xfrm>
        </p:spPr>
        <p:txBody>
          <a:bodyPr/>
          <a:lstStyle/>
          <a:p>
            <a:pPr algn="ctr"/>
            <a:r>
              <a:rPr lang="en-US" dirty="0">
                <a:solidFill>
                  <a:schemeClr val="tx2">
                    <a:lumMod val="10000"/>
                  </a:schemeClr>
                </a:solidFill>
              </a:rPr>
              <a:t>Let’s Celebrate!</a:t>
            </a:r>
          </a:p>
        </p:txBody>
      </p:sp>
      <p:sp>
        <p:nvSpPr>
          <p:cNvPr id="3" name="Text Placeholder 2">
            <a:extLst>
              <a:ext uri="{FF2B5EF4-FFF2-40B4-BE49-F238E27FC236}">
                <a16:creationId xmlns:a16="http://schemas.microsoft.com/office/drawing/2014/main" id="{18CB52C5-9DCC-5FF9-3746-E508861198F6}"/>
              </a:ext>
            </a:extLst>
          </p:cNvPr>
          <p:cNvSpPr>
            <a:spLocks noGrp="1"/>
          </p:cNvSpPr>
          <p:nvPr>
            <p:ph type="body" idx="1"/>
          </p:nvPr>
        </p:nvSpPr>
        <p:spPr>
          <a:xfrm>
            <a:off x="893700" y="1216833"/>
            <a:ext cx="6462600" cy="3552300"/>
          </a:xfrm>
        </p:spPr>
        <p:txBody>
          <a:bodyPr/>
          <a:lstStyle/>
          <a:p>
            <a:r>
              <a:rPr lang="en-US" dirty="0">
                <a:solidFill>
                  <a:schemeClr val="accent5"/>
                </a:solidFill>
              </a:rPr>
              <a:t>Last year Belcher focused it’s funding on </a:t>
            </a:r>
          </a:p>
          <a:p>
            <a:pPr marL="114300" indent="0">
              <a:buNone/>
            </a:pPr>
            <a:r>
              <a:rPr lang="en-US" dirty="0">
                <a:solidFill>
                  <a:schemeClr val="accent5"/>
                </a:solidFill>
              </a:rPr>
              <a:t>k-2 for hourly support and vpk-5 for classroom materials</a:t>
            </a:r>
          </a:p>
          <a:p>
            <a:r>
              <a:rPr lang="en-US" dirty="0">
                <a:solidFill>
                  <a:schemeClr val="accent5"/>
                </a:solidFill>
              </a:rPr>
              <a:t>The result…Belcher earned a B!</a:t>
            </a:r>
          </a:p>
        </p:txBody>
      </p:sp>
      <p:sp>
        <p:nvSpPr>
          <p:cNvPr id="4" name="Slide Number Placeholder 3">
            <a:extLst>
              <a:ext uri="{FF2B5EF4-FFF2-40B4-BE49-F238E27FC236}">
                <a16:creationId xmlns:a16="http://schemas.microsoft.com/office/drawing/2014/main" id="{33D3D793-F96E-9F69-83CD-0EB8935C88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6" name="Smiley Face 5">
            <a:extLst>
              <a:ext uri="{FF2B5EF4-FFF2-40B4-BE49-F238E27FC236}">
                <a16:creationId xmlns:a16="http://schemas.microsoft.com/office/drawing/2014/main" id="{9E17447F-8D41-B708-0A5B-D50448497293}"/>
              </a:ext>
            </a:extLst>
          </p:cNvPr>
          <p:cNvSpPr/>
          <p:nvPr/>
        </p:nvSpPr>
        <p:spPr>
          <a:xfrm>
            <a:off x="8206225" y="216822"/>
            <a:ext cx="548700" cy="313500"/>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0F9DC4EA-BC6D-85F1-5745-3742414838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667114863"/>
      </p:ext>
    </p:extLst>
  </p:cSld>
  <p:clrMapOvr>
    <a:masterClrMapping/>
  </p:clrMapOvr>
  <p:transition advTm="1837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txBox="1">
            <a:spLocks noGrp="1"/>
          </p:cNvSpPr>
          <p:nvPr>
            <p:ph type="title"/>
          </p:nvPr>
        </p:nvSpPr>
        <p:spPr>
          <a:xfrm>
            <a:off x="326571" y="358388"/>
            <a:ext cx="7529805"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tx1"/>
                </a:solidFill>
              </a:rPr>
              <a:t>Title I Schoolwide Planning and Input</a:t>
            </a:r>
            <a:endParaRPr dirty="0">
              <a:solidFill>
                <a:schemeClr val="tx1"/>
              </a:solidFill>
            </a:endParaRPr>
          </a:p>
        </p:txBody>
      </p:sp>
      <p:grpSp>
        <p:nvGrpSpPr>
          <p:cNvPr id="243" name="Google Shape;243;p28"/>
          <p:cNvGrpSpPr/>
          <p:nvPr/>
        </p:nvGrpSpPr>
        <p:grpSpPr>
          <a:xfrm>
            <a:off x="5632317" y="2002063"/>
            <a:ext cx="3305700" cy="2612288"/>
            <a:chOff x="5632317" y="1189775"/>
            <a:chExt cx="3305700" cy="3483050"/>
          </a:xfrm>
        </p:grpSpPr>
        <p:sp>
          <p:nvSpPr>
            <p:cNvPr id="244" name="Google Shape;244;p28"/>
            <p:cNvSpPr/>
            <p:nvPr/>
          </p:nvSpPr>
          <p:spPr>
            <a:xfrm>
              <a:off x="5632317" y="1189775"/>
              <a:ext cx="3305700" cy="669000"/>
            </a:xfrm>
            <a:prstGeom prst="chevron">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Last</a:t>
              </a:r>
              <a:endParaRPr>
                <a:solidFill>
                  <a:schemeClr val="lt1"/>
                </a:solidFill>
                <a:latin typeface="Lato"/>
                <a:ea typeface="Lato"/>
                <a:cs typeface="Lato"/>
                <a:sym typeface="Lato"/>
              </a:endParaRPr>
            </a:p>
          </p:txBody>
        </p:sp>
        <p:sp>
          <p:nvSpPr>
            <p:cNvPr id="245" name="Google Shape;245;p28"/>
            <p:cNvSpPr txBox="1"/>
            <p:nvPr/>
          </p:nvSpPr>
          <p:spPr>
            <a:xfrm>
              <a:off x="6167062" y="2000859"/>
              <a:ext cx="2236201" cy="2671966"/>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All Title I schools must document that parents are involved in the schoolwide planning process.</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Lato"/>
                <a:ea typeface="Lato"/>
                <a:cs typeface="Lato"/>
                <a:sym typeface="Lato"/>
              </a:endParaRPr>
            </a:p>
          </p:txBody>
        </p:sp>
      </p:grpSp>
      <p:grpSp>
        <p:nvGrpSpPr>
          <p:cNvPr id="246" name="Google Shape;246;p28"/>
          <p:cNvGrpSpPr/>
          <p:nvPr/>
        </p:nvGrpSpPr>
        <p:grpSpPr>
          <a:xfrm>
            <a:off x="0" y="2002224"/>
            <a:ext cx="3546900" cy="2612127"/>
            <a:chOff x="0" y="1189989"/>
            <a:chExt cx="3546900" cy="3482836"/>
          </a:xfrm>
        </p:grpSpPr>
        <p:sp>
          <p:nvSpPr>
            <p:cNvPr id="247" name="Google Shape;247;p28"/>
            <p:cNvSpPr/>
            <p:nvPr/>
          </p:nvSpPr>
          <p:spPr>
            <a:xfrm>
              <a:off x="0" y="1189989"/>
              <a:ext cx="3546900" cy="669000"/>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First</a:t>
              </a:r>
              <a:endParaRPr sz="2400">
                <a:solidFill>
                  <a:schemeClr val="lt1"/>
                </a:solidFill>
                <a:latin typeface="Raleway"/>
                <a:ea typeface="Raleway"/>
                <a:cs typeface="Raleway"/>
                <a:sym typeface="Raleway"/>
              </a:endParaRPr>
            </a:p>
          </p:txBody>
        </p:sp>
        <p:sp>
          <p:nvSpPr>
            <p:cNvPr id="248" name="Google Shape;248;p28"/>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US" sz="1600" dirty="0">
                <a:solidFill>
                  <a:schemeClr val="dk1"/>
                </a:solidFill>
                <a:latin typeface="Lato"/>
                <a:ea typeface="Lato"/>
                <a:cs typeface="Lato"/>
                <a:sym typeface="Lato"/>
              </a:endParaRPr>
            </a:p>
          </p:txBody>
        </p:sp>
      </p:grpSp>
      <p:grpSp>
        <p:nvGrpSpPr>
          <p:cNvPr id="249" name="Google Shape;249;p28"/>
          <p:cNvGrpSpPr/>
          <p:nvPr/>
        </p:nvGrpSpPr>
        <p:grpSpPr>
          <a:xfrm>
            <a:off x="2944204" y="2002063"/>
            <a:ext cx="3305700" cy="2654486"/>
            <a:chOff x="2944204" y="1189775"/>
            <a:chExt cx="3305700" cy="3539314"/>
          </a:xfrm>
        </p:grpSpPr>
        <p:sp>
          <p:nvSpPr>
            <p:cNvPr id="250" name="Google Shape;250;p28"/>
            <p:cNvSpPr/>
            <p:nvPr/>
          </p:nvSpPr>
          <p:spPr>
            <a:xfrm>
              <a:off x="2944204" y="1189775"/>
              <a:ext cx="3305700" cy="6690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Second</a:t>
              </a:r>
              <a:endParaRPr>
                <a:solidFill>
                  <a:schemeClr val="lt1"/>
                </a:solidFill>
                <a:latin typeface="Lato"/>
                <a:ea typeface="Lato"/>
                <a:cs typeface="Lato"/>
                <a:sym typeface="Lato"/>
              </a:endParaRPr>
            </a:p>
          </p:txBody>
        </p:sp>
        <p:sp>
          <p:nvSpPr>
            <p:cNvPr id="251" name="Google Shape;251;p28"/>
            <p:cNvSpPr txBox="1"/>
            <p:nvPr/>
          </p:nvSpPr>
          <p:spPr>
            <a:xfrm>
              <a:off x="3366425" y="2000859"/>
              <a:ext cx="2325773" cy="272823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Please attend online or in-person meetings/trainings and complete surveys to provide input on Title I funding.</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Lato"/>
                <a:ea typeface="Lato"/>
                <a:cs typeface="Lato"/>
                <a:sym typeface="Lato"/>
              </a:endParaRPr>
            </a:p>
          </p:txBody>
        </p:sp>
      </p:grpSp>
      <p:sp>
        <p:nvSpPr>
          <p:cNvPr id="252" name="Google Shape;252;p28"/>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3" name="Rectangle 2">
            <a:extLst>
              <a:ext uri="{FF2B5EF4-FFF2-40B4-BE49-F238E27FC236}">
                <a16:creationId xmlns:a16="http://schemas.microsoft.com/office/drawing/2014/main" id="{E226A15A-AB8B-461E-B4CC-2F680DF8B07A}"/>
              </a:ext>
            </a:extLst>
          </p:cNvPr>
          <p:cNvSpPr/>
          <p:nvPr/>
        </p:nvSpPr>
        <p:spPr>
          <a:xfrm>
            <a:off x="851028" y="2654338"/>
            <a:ext cx="1997861" cy="1384995"/>
          </a:xfrm>
          <a:prstGeom prst="rect">
            <a:avLst/>
          </a:prstGeom>
        </p:spPr>
        <p:txBody>
          <a:bodyPr wrap="square">
            <a:spAutoFit/>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Seek Input from school, family, and community members determine how Title I funds are used based on a needs assessment. </a:t>
            </a:r>
          </a:p>
        </p:txBody>
      </p:sp>
      <p:sp>
        <p:nvSpPr>
          <p:cNvPr id="14" name="Star: 5 Points 13">
            <a:extLst>
              <a:ext uri="{FF2B5EF4-FFF2-40B4-BE49-F238E27FC236}">
                <a16:creationId xmlns:a16="http://schemas.microsoft.com/office/drawing/2014/main" id="{52848199-698A-DABF-ACDD-4AB2811C8B1A}"/>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0938A7D8-5B62-5312-3EBB-7B9DE1652F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advTm="4534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6584-6FC8-4CFE-ABC7-CA3DA9441705}"/>
              </a:ext>
            </a:extLst>
          </p:cNvPr>
          <p:cNvSpPr>
            <a:spLocks noGrp="1"/>
          </p:cNvSpPr>
          <p:nvPr>
            <p:ph type="title"/>
          </p:nvPr>
        </p:nvSpPr>
        <p:spPr>
          <a:xfrm>
            <a:off x="1586344" y="358388"/>
            <a:ext cx="5769955" cy="857400"/>
          </a:xfrm>
        </p:spPr>
        <p:txBody>
          <a:bodyPr/>
          <a:lstStyle/>
          <a:p>
            <a:r>
              <a:rPr lang="en-US" dirty="0">
                <a:solidFill>
                  <a:schemeClr val="tx1"/>
                </a:solidFill>
              </a:rPr>
              <a:t>Title I Schoolwide Budget</a:t>
            </a:r>
          </a:p>
        </p:txBody>
      </p:sp>
      <p:sp>
        <p:nvSpPr>
          <p:cNvPr id="3" name="Slide Number Placeholder 2">
            <a:extLst>
              <a:ext uri="{FF2B5EF4-FFF2-40B4-BE49-F238E27FC236}">
                <a16:creationId xmlns:a16="http://schemas.microsoft.com/office/drawing/2014/main" id="{8765C816-4D0F-4FD9-9F2C-734D99E57C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Rectangle 3">
            <a:extLst>
              <a:ext uri="{FF2B5EF4-FFF2-40B4-BE49-F238E27FC236}">
                <a16:creationId xmlns:a16="http://schemas.microsoft.com/office/drawing/2014/main" id="{4A85E29F-2C64-49C1-AD16-7CD5491C723C}"/>
              </a:ext>
            </a:extLst>
          </p:cNvPr>
          <p:cNvSpPr/>
          <p:nvPr/>
        </p:nvSpPr>
        <p:spPr>
          <a:xfrm>
            <a:off x="1066801" y="1587931"/>
            <a:ext cx="6428509" cy="2308324"/>
          </a:xfrm>
          <a:prstGeom prst="rect">
            <a:avLst/>
          </a:prstGeom>
        </p:spPr>
        <p:txBody>
          <a:bodyPr wrap="square">
            <a:spAutoFit/>
          </a:bodyPr>
          <a:lstStyle/>
          <a:p>
            <a:pPr marL="0" indent="0">
              <a:buNone/>
            </a:pPr>
            <a:r>
              <a:rPr lang="en-US" sz="1800" dirty="0">
                <a:solidFill>
                  <a:schemeClr val="accent5"/>
                </a:solidFill>
                <a:latin typeface="Nirmala UI Semilight" panose="020B0402040204020203" pitchFamily="34" charset="0"/>
                <a:ea typeface="Nirmala UI Semilight" panose="020B0402040204020203" pitchFamily="34" charset="0"/>
                <a:cs typeface="Nirmala UI Semilight" panose="020B0402040204020203" pitchFamily="34" charset="0"/>
              </a:rPr>
              <a:t>Belcher Elementary is provided 181,436.00 to pay for supplemental resources and programs for increased student achievement.</a:t>
            </a:r>
          </a:p>
          <a:p>
            <a:pPr marL="0" indent="0">
              <a:buNone/>
            </a:pPr>
            <a:endParaRPr lang="en-US" sz="1800" dirty="0">
              <a:solidFill>
                <a:schemeClr val="accent5"/>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None/>
            </a:pPr>
            <a:r>
              <a:rPr lang="en-US" sz="1800" dirty="0">
                <a:solidFill>
                  <a:schemeClr val="accent5"/>
                </a:solidFill>
                <a:latin typeface="Nirmala UI Semilight" panose="020B0402040204020203" pitchFamily="34" charset="0"/>
                <a:ea typeface="Nirmala UI Semilight" panose="020B0402040204020203" pitchFamily="34" charset="0"/>
                <a:cs typeface="Nirmala UI Semilight" panose="020B0402040204020203" pitchFamily="34" charset="0"/>
              </a:rPr>
              <a:t>20% Two Part time hourly teachers</a:t>
            </a:r>
          </a:p>
          <a:p>
            <a:pPr marL="0" indent="0">
              <a:buNone/>
            </a:pPr>
            <a:r>
              <a:rPr lang="en-US" sz="1800" dirty="0">
                <a:solidFill>
                  <a:schemeClr val="accent5"/>
                </a:solidFill>
                <a:latin typeface="Nirmala UI Semilight" panose="020B0402040204020203" pitchFamily="34" charset="0"/>
                <a:ea typeface="Nirmala UI Semilight" panose="020B0402040204020203" pitchFamily="34" charset="0"/>
                <a:cs typeface="Nirmala UI Semilight" panose="020B0402040204020203" pitchFamily="34" charset="0"/>
              </a:rPr>
              <a:t>30% Fulltime instructional interventionist</a:t>
            </a:r>
          </a:p>
          <a:p>
            <a:pPr marL="0" indent="0">
              <a:buNone/>
            </a:pPr>
            <a:r>
              <a:rPr lang="en-US" sz="1800" dirty="0">
                <a:solidFill>
                  <a:schemeClr val="accent5"/>
                </a:solidFill>
                <a:latin typeface="Nirmala UI Semilight" panose="020B0402040204020203" pitchFamily="34" charset="0"/>
                <a:ea typeface="Nirmala UI Semilight" panose="020B0402040204020203" pitchFamily="34" charset="0"/>
                <a:cs typeface="Nirmala UI Semilight" panose="020B0402040204020203" pitchFamily="34" charset="0"/>
              </a:rPr>
              <a:t>40% instructional coach</a:t>
            </a:r>
          </a:p>
          <a:p>
            <a:pPr marL="0" indent="0">
              <a:buNone/>
            </a:pPr>
            <a:r>
              <a:rPr lang="en-US" sz="1800" dirty="0">
                <a:solidFill>
                  <a:schemeClr val="accent5"/>
                </a:solidFill>
                <a:latin typeface="Nirmala UI Semilight" panose="020B0402040204020203" pitchFamily="34" charset="0"/>
                <a:ea typeface="Nirmala UI Semilight" panose="020B0402040204020203" pitchFamily="34" charset="0"/>
                <a:cs typeface="Nirmala UI Semilight" panose="020B0402040204020203" pitchFamily="34" charset="0"/>
              </a:rPr>
              <a:t>10% instructional materials</a:t>
            </a:r>
          </a:p>
        </p:txBody>
      </p:sp>
      <p:pic>
        <p:nvPicPr>
          <p:cNvPr id="5" name="Graphic 4" descr="Money">
            <a:extLst>
              <a:ext uri="{FF2B5EF4-FFF2-40B4-BE49-F238E27FC236}">
                <a16:creationId xmlns:a16="http://schemas.microsoft.com/office/drawing/2014/main" id="{DBABE446-B20A-4145-8889-C6BD3CC0E8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816" y="476010"/>
            <a:ext cx="616528" cy="622156"/>
          </a:xfrm>
          <a:prstGeom prst="rect">
            <a:avLst/>
          </a:prstGeom>
        </p:spPr>
      </p:pic>
      <p:sp>
        <p:nvSpPr>
          <p:cNvPr id="6" name="Star: 5 Points 5">
            <a:extLst>
              <a:ext uri="{FF2B5EF4-FFF2-40B4-BE49-F238E27FC236}">
                <a16:creationId xmlns:a16="http://schemas.microsoft.com/office/drawing/2014/main" id="{AC6DEB86-A807-A2A9-E635-3F4A912DE015}"/>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4C013237-B24A-8546-7D1B-DF897DD2E1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488202871"/>
      </p:ext>
    </p:extLst>
  </p:cSld>
  <p:clrMapOvr>
    <a:masterClrMapping/>
  </p:clrMapOvr>
  <p:transition advTm="3376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8781-5249-47EB-9DFA-BFAA607F903A}"/>
              </a:ext>
            </a:extLst>
          </p:cNvPr>
          <p:cNvSpPr>
            <a:spLocks noGrp="1"/>
          </p:cNvSpPr>
          <p:nvPr>
            <p:ph type="title"/>
          </p:nvPr>
        </p:nvSpPr>
        <p:spPr/>
        <p:txBody>
          <a:bodyPr/>
          <a:lstStyle/>
          <a:p>
            <a:r>
              <a:rPr lang="en-US" altLang="en-US" dirty="0">
                <a:solidFill>
                  <a:schemeClr val="tx1">
                    <a:lumMod val="75000"/>
                  </a:schemeClr>
                </a:solidFill>
              </a:rPr>
              <a:t>Parent’s Right to Know</a:t>
            </a:r>
            <a:endParaRPr lang="en-US" dirty="0">
              <a:solidFill>
                <a:schemeClr val="tx1">
                  <a:lumMod val="75000"/>
                </a:schemeClr>
              </a:solidFill>
            </a:endParaRPr>
          </a:p>
        </p:txBody>
      </p:sp>
      <p:sp>
        <p:nvSpPr>
          <p:cNvPr id="4" name="Slide Number Placeholder 3">
            <a:extLst>
              <a:ext uri="{FF2B5EF4-FFF2-40B4-BE49-F238E27FC236}">
                <a16:creationId xmlns:a16="http://schemas.microsoft.com/office/drawing/2014/main" id="{BB896436-80EE-4F91-9962-552005F5A6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6" name="Rectangle 5">
            <a:extLst>
              <a:ext uri="{FF2B5EF4-FFF2-40B4-BE49-F238E27FC236}">
                <a16:creationId xmlns:a16="http://schemas.microsoft.com/office/drawing/2014/main" id="{792BEB1D-C138-426E-8B68-A5051D5B9655}"/>
              </a:ext>
            </a:extLst>
          </p:cNvPr>
          <p:cNvSpPr/>
          <p:nvPr/>
        </p:nvSpPr>
        <p:spPr>
          <a:xfrm>
            <a:off x="893700" y="1273344"/>
            <a:ext cx="4572000" cy="523220"/>
          </a:xfrm>
          <a:prstGeom prst="rect">
            <a:avLst/>
          </a:prstGeom>
        </p:spPr>
        <p:txBody>
          <a:bodyPr>
            <a:spAutoFit/>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 a parent of a student attending a Pinellas County School Public School, you have the right to… </a:t>
            </a:r>
            <a:endParaRPr lang="en-US" dirty="0">
              <a:solidFill>
                <a:schemeClr val="tx1">
                  <a:lumMod val="75000"/>
                </a:schemeClr>
              </a:solidFill>
            </a:endParaRPr>
          </a:p>
        </p:txBody>
      </p:sp>
      <p:graphicFrame>
        <p:nvGraphicFramePr>
          <p:cNvPr id="12" name="Text Placeholder 2">
            <a:extLst>
              <a:ext uri="{FF2B5EF4-FFF2-40B4-BE49-F238E27FC236}">
                <a16:creationId xmlns:a16="http://schemas.microsoft.com/office/drawing/2014/main" id="{9E660889-5894-5B32-59F8-8BC26098C234}"/>
              </a:ext>
            </a:extLst>
          </p:cNvPr>
          <p:cNvGraphicFramePr/>
          <p:nvPr>
            <p:extLst>
              <p:ext uri="{D42A27DB-BD31-4B8C-83A1-F6EECF244321}">
                <p14:modId xmlns:p14="http://schemas.microsoft.com/office/powerpoint/2010/main" val="3068726681"/>
              </p:ext>
            </p:extLst>
          </p:nvPr>
        </p:nvGraphicFramePr>
        <p:xfrm>
          <a:off x="762000" y="1796564"/>
          <a:ext cx="3726873" cy="31291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098" name="Picture 2" descr="If parents believe they can boost child development, they can change their  kids' outcomes | University of Chicago News">
            <a:extLst>
              <a:ext uri="{FF2B5EF4-FFF2-40B4-BE49-F238E27FC236}">
                <a16:creationId xmlns:a16="http://schemas.microsoft.com/office/drawing/2014/main" id="{63DCDBB5-7929-25FC-85CC-D7709EF62D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8560" y="2017115"/>
            <a:ext cx="2997497" cy="2534120"/>
          </a:xfrm>
          <a:prstGeom prst="rect">
            <a:avLst/>
          </a:prstGeom>
          <a:noFill/>
          <a:extLst>
            <a:ext uri="{909E8E84-426E-40DD-AFC4-6F175D3DCCD1}">
              <a14:hiddenFill xmlns:a14="http://schemas.microsoft.com/office/drawing/2010/main">
                <a:solidFill>
                  <a:srgbClr val="FFFFFF"/>
                </a:solidFill>
              </a14:hiddenFill>
            </a:ext>
          </a:extLst>
        </p:spPr>
      </p:pic>
      <p:sp>
        <p:nvSpPr>
          <p:cNvPr id="7" name="Star: 5 Points 6">
            <a:extLst>
              <a:ext uri="{FF2B5EF4-FFF2-40B4-BE49-F238E27FC236}">
                <a16:creationId xmlns:a16="http://schemas.microsoft.com/office/drawing/2014/main" id="{041B9675-DF26-990B-EC29-386EF6C84A3C}"/>
              </a:ext>
            </a:extLst>
          </p:cNvPr>
          <p:cNvSpPr/>
          <p:nvPr/>
        </p:nvSpPr>
        <p:spPr>
          <a:xfrm>
            <a:off x="8220269" y="195943"/>
            <a:ext cx="597160" cy="53184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42FC73D3-6DB8-6751-B403-950DB8E9389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970064281"/>
      </p:ext>
    </p:extLst>
  </p:cSld>
  <p:clrMapOvr>
    <a:masterClrMapping/>
  </p:clrMapOvr>
  <p:transition advTm="7508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Antonio template">
  <a:themeElements>
    <a:clrScheme name="Custom 347">
      <a:dk1>
        <a:srgbClr val="677480"/>
      </a:dk1>
      <a:lt1>
        <a:srgbClr val="FFFFFF"/>
      </a:lt1>
      <a:dk2>
        <a:srgbClr val="2185C5"/>
      </a:dk2>
      <a:lt2>
        <a:srgbClr val="DEE2E6"/>
      </a:lt2>
      <a:accent1>
        <a:srgbClr val="2185C5"/>
      </a:accent1>
      <a:accent2>
        <a:srgbClr val="7ECEFD"/>
      </a:accent2>
      <a:accent3>
        <a:srgbClr val="F20253"/>
      </a:accent3>
      <a:accent4>
        <a:srgbClr val="FF9715"/>
      </a:accent4>
      <a:accent5>
        <a:srgbClr val="1C3AA9"/>
      </a:accent5>
      <a:accent6>
        <a:srgbClr val="97ABBC"/>
      </a:accent6>
      <a:hlink>
        <a:srgbClr val="2185C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ef33ca8-1acb-4259-b839-cef4e01ee46b" xsi:nil="true"/>
    <lcf76f155ced4ddcb4097134ff3c332f xmlns="0651e973-ce17-4a1f-a378-124ec66544a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C6C55029BE0E4DBB37508D1FDA0D89" ma:contentTypeVersion="14" ma:contentTypeDescription="Create a new document." ma:contentTypeScope="" ma:versionID="947808465f1d55d43230a40d068649a9">
  <xsd:schema xmlns:xsd="http://www.w3.org/2001/XMLSchema" xmlns:xs="http://www.w3.org/2001/XMLSchema" xmlns:p="http://schemas.microsoft.com/office/2006/metadata/properties" xmlns:ns2="0651e973-ce17-4a1f-a378-124ec66544a8" xmlns:ns3="7ef33ca8-1acb-4259-b839-cef4e01ee46b" targetNamespace="http://schemas.microsoft.com/office/2006/metadata/properties" ma:root="true" ma:fieldsID="99bd30d296dbc608d67ad7885484e856" ns2:_="" ns3:_="">
    <xsd:import namespace="0651e973-ce17-4a1f-a378-124ec66544a8"/>
    <xsd:import namespace="7ef33ca8-1acb-4259-b839-cef4e01ee4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51e973-ce17-4a1f-a378-124ec66544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d973a80-ac39-4648-84dd-a338749229a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f33ca8-1acb-4259-b839-cef4e01ee46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66fbd43-2a67-4792-984c-cb8671e36b78}" ma:internalName="TaxCatchAll" ma:showField="CatchAllData" ma:web="7ef33ca8-1acb-4259-b839-cef4e01ee4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974530-AC96-431F-AD8D-2C022D30E692}">
  <ds:schemaRefs>
    <ds:schemaRef ds:uri="http://schemas.openxmlformats.org/package/2006/metadata/core-properties"/>
    <ds:schemaRef ds:uri="http://schemas.microsoft.com/office/2006/metadata/properties"/>
    <ds:schemaRef ds:uri="14014824-8c68-406d-86fe-dcccc773fde3"/>
    <ds:schemaRef ds:uri="http://purl.org/dc/elements/1.1/"/>
    <ds:schemaRef ds:uri="http://www.w3.org/XML/1998/namespace"/>
    <ds:schemaRef ds:uri="http://schemas.microsoft.com/office/2006/documentManagement/types"/>
    <ds:schemaRef ds:uri="http://purl.org/dc/terms/"/>
    <ds:schemaRef ds:uri="http://schemas.microsoft.com/office/infopath/2007/PartnerControls"/>
    <ds:schemaRef ds:uri="http://purl.org/dc/dcmitype/"/>
    <ds:schemaRef ds:uri="7ef33ca8-1acb-4259-b839-cef4e01ee46b"/>
    <ds:schemaRef ds:uri="0651e973-ce17-4a1f-a378-124ec66544a8"/>
  </ds:schemaRefs>
</ds:datastoreItem>
</file>

<file path=customXml/itemProps2.xml><?xml version="1.0" encoding="utf-8"?>
<ds:datastoreItem xmlns:ds="http://schemas.openxmlformats.org/officeDocument/2006/customXml" ds:itemID="{663E4112-15B9-40DA-A87C-473A019088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51e973-ce17-4a1f-a378-124ec66544a8"/>
    <ds:schemaRef ds:uri="7ef33ca8-1acb-4259-b839-cef4e01ee4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BC683C-F712-4285-83F9-47B438E009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27102</TotalTime>
  <Words>1766</Words>
  <Application>Microsoft Office PowerPoint</Application>
  <PresentationFormat>On-screen Show (16:9)</PresentationFormat>
  <Paragraphs>202</Paragraphs>
  <Slides>22</Slides>
  <Notes>19</Notes>
  <HiddenSlides>0</HiddenSlides>
  <MMClips>23</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Antonio template</vt:lpstr>
      <vt:lpstr>Title I Annual Parent Meeting</vt:lpstr>
      <vt:lpstr>All About Title I</vt:lpstr>
      <vt:lpstr>Title I Funding Process</vt:lpstr>
      <vt:lpstr>Supplemental Resources</vt:lpstr>
      <vt:lpstr>Title I Programs Provide Supplemental Support</vt:lpstr>
      <vt:lpstr>Let’s Celebrate!</vt:lpstr>
      <vt:lpstr>Title I Schoolwide Planning and Input</vt:lpstr>
      <vt:lpstr>Title I Schoolwide Budget</vt:lpstr>
      <vt:lpstr>Parent’s Right to Know</vt:lpstr>
      <vt:lpstr>Working Together for Student Success</vt:lpstr>
      <vt:lpstr>Parent-School-Student Compact</vt:lpstr>
      <vt:lpstr>PowerPoint Presentation</vt:lpstr>
      <vt:lpstr>Parent and Family Engagement Plan (PFEP)</vt:lpstr>
      <vt:lpstr>Parent Advisory Council (PAC)</vt:lpstr>
      <vt:lpstr>Recruitment Video: We Want you !</vt:lpstr>
      <vt:lpstr>PowerPoint Presentation</vt:lpstr>
      <vt:lpstr>Accountability </vt:lpstr>
      <vt:lpstr>Working Together for Student Success</vt:lpstr>
      <vt:lpstr>Additional Resources</vt:lpstr>
      <vt:lpstr>We appreciate your time!</vt:lpstr>
      <vt:lpstr>Contact Us</vt:lpstr>
      <vt:lpstr>Please take the time to participate in our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Annual Parent Meeting</dc:title>
  <dc:creator>Petitbois Merlande</dc:creator>
  <cp:lastModifiedBy>Lee Brittany</cp:lastModifiedBy>
  <cp:revision>81</cp:revision>
  <cp:lastPrinted>2021-07-28T13:58:00Z</cp:lastPrinted>
  <dcterms:modified xsi:type="dcterms:W3CDTF">2022-09-07T23:00:28Z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0x010100FAC6C55029BE0E4DBB37508D1FDA0D89</vt:lpwstr>
  </property>
</Properties>
</file>